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9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5" r:id="rId27"/>
    <p:sldId id="296" r:id="rId28"/>
    <p:sldId id="297" r:id="rId29"/>
    <p:sldId id="300" r:id="rId30"/>
    <p:sldId id="299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307" r:id="rId40"/>
    <p:sldId id="301" r:id="rId41"/>
    <p:sldId id="302" r:id="rId42"/>
    <p:sldId id="303" r:id="rId43"/>
    <p:sldId id="304" r:id="rId44"/>
    <p:sldId id="306" r:id="rId45"/>
    <p:sldId id="305" r:id="rId46"/>
    <p:sldId id="288" r:id="rId47"/>
    <p:sldId id="308" r:id="rId48"/>
    <p:sldId id="309" r:id="rId49"/>
    <p:sldId id="310" r:id="rId50"/>
    <p:sldId id="289" r:id="rId51"/>
    <p:sldId id="290" r:id="rId52"/>
    <p:sldId id="291" r:id="rId53"/>
    <p:sldId id="29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8" r:id="rId89"/>
    <p:sldId id="347" r:id="rId90"/>
    <p:sldId id="349" r:id="rId91"/>
    <p:sldId id="350" r:id="rId92"/>
    <p:sldId id="351" r:id="rId93"/>
    <p:sldId id="352" r:id="rId94"/>
    <p:sldId id="353" r:id="rId95"/>
    <p:sldId id="354" r:id="rId96"/>
    <p:sldId id="358" r:id="rId97"/>
    <p:sldId id="359" r:id="rId98"/>
    <p:sldId id="355" r:id="rId99"/>
    <p:sldId id="356" r:id="rId100"/>
    <p:sldId id="357" r:id="rId101"/>
    <p:sldId id="360" r:id="rId102"/>
    <p:sldId id="361" r:id="rId103"/>
    <p:sldId id="362" r:id="rId104"/>
    <p:sldId id="363" r:id="rId105"/>
    <p:sldId id="371" r:id="rId106"/>
    <p:sldId id="400" r:id="rId107"/>
    <p:sldId id="401" r:id="rId108"/>
    <p:sldId id="402" r:id="rId109"/>
    <p:sldId id="312" r:id="rId110"/>
    <p:sldId id="368" r:id="rId111"/>
    <p:sldId id="399" r:id="rId112"/>
    <p:sldId id="365" r:id="rId113"/>
    <p:sldId id="366" r:id="rId114"/>
    <p:sldId id="367" r:id="rId115"/>
    <p:sldId id="370" r:id="rId116"/>
    <p:sldId id="369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3" r:id="rId153"/>
    <p:sldId id="411" r:id="rId154"/>
    <p:sldId id="412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FD8DC-6606-47A6-8FEC-7D7275D3A783}" type="datetimeFigureOut">
              <a:rPr lang="en-US" smtClean="0"/>
              <a:pPr/>
              <a:t>08-Jun-23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E9B9-7871-4C0E-B01D-D8F24500687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 WT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Dr </a:t>
            </a:r>
            <a:r>
              <a:rPr lang="en-US" dirty="0" err="1" smtClean="0"/>
              <a:t>Prasanna</a:t>
            </a:r>
            <a:r>
              <a:rPr lang="en-US" smtClean="0"/>
              <a:t> B T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8991606" cy="209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5"/>
            <a:ext cx="8215370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57252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8715404" cy="464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8272837" cy="23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42968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Object Model (DOM) objects that correspond to the content of a</a:t>
            </a:r>
          </a:p>
          <a:p>
            <a:r>
              <a:rPr lang="en-US" dirty="0" smtClean="0"/>
              <a:t>page’s HTML. These DOM objects let JavaScript code access and modify HTML</a:t>
            </a:r>
          </a:p>
          <a:p>
            <a:r>
              <a:rPr lang="en-US" dirty="0" smtClean="0"/>
              <a:t>and CSS properties of a page dynamically.</a:t>
            </a: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Definition of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Platform- and language-neutral interface that will allow programs and scripts to dynamically access and update the content, structure and style of documents</a:t>
            </a:r>
          </a:p>
          <a:p>
            <a:r>
              <a:rPr lang="en-US" dirty="0" smtClean="0"/>
              <a:t>In the DOM, each element within the HTML document is called a </a:t>
            </a:r>
            <a:r>
              <a:rPr lang="en-US" b="1" dirty="0" smtClean="0"/>
              <a:t>node. If the</a:t>
            </a:r>
          </a:p>
          <a:p>
            <a:r>
              <a:rPr lang="en-US" dirty="0" smtClean="0"/>
              <a:t>DOM is a tree, then each node is an individual branch. There are element nodes,</a:t>
            </a:r>
          </a:p>
          <a:p>
            <a:r>
              <a:rPr lang="en-US" dirty="0" smtClean="0"/>
              <a:t>text nodes, and attribute nodes</a:t>
            </a:r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7642472" cy="371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0"/>
            <a:ext cx="7671192" cy="477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144000" cy="600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14824"/>
            <a:ext cx="8286807" cy="57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7516670" cy="42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842094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In JavaScript, almost "everything" is an object.</a:t>
            </a:r>
          </a:p>
          <a:p>
            <a:r>
              <a:rPr lang="en-US" dirty="0" smtClean="0"/>
              <a:t>Booleans can be objects (if defined with the new keyword)</a:t>
            </a:r>
          </a:p>
          <a:p>
            <a:r>
              <a:rPr lang="en-US" dirty="0" smtClean="0"/>
              <a:t>Numbers can be objects (if defined with the new keyword)</a:t>
            </a:r>
          </a:p>
          <a:p>
            <a:r>
              <a:rPr lang="en-US" dirty="0" smtClean="0"/>
              <a:t>Strings can be objects (if defined with the new keyword)</a:t>
            </a:r>
          </a:p>
          <a:p>
            <a:r>
              <a:rPr lang="en-US" dirty="0" smtClean="0"/>
              <a:t>Dates are always objects</a:t>
            </a:r>
          </a:p>
          <a:p>
            <a:r>
              <a:rPr lang="en-US" dirty="0" smtClean="0"/>
              <a:t>Maths are always objects</a:t>
            </a:r>
          </a:p>
          <a:p>
            <a:r>
              <a:rPr lang="en-US" dirty="0" smtClean="0"/>
              <a:t>Regular expressions are always objects</a:t>
            </a:r>
          </a:p>
          <a:p>
            <a:r>
              <a:rPr lang="en-US" dirty="0" smtClean="0"/>
              <a:t>Arrays are always objects</a:t>
            </a:r>
          </a:p>
          <a:p>
            <a:r>
              <a:rPr lang="en-US" dirty="0" smtClean="0"/>
              <a:t>Functions are always objects</a:t>
            </a:r>
          </a:p>
          <a:p>
            <a:r>
              <a:rPr lang="en-US" dirty="0" smtClean="0"/>
              <a:t>Objects are always objects</a:t>
            </a:r>
          </a:p>
          <a:p>
            <a:r>
              <a:rPr lang="en-US" dirty="0" smtClean="0"/>
              <a:t>All JavaScript values, except primitives, are objects.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are </a:t>
            </a:r>
            <a:r>
              <a:rPr lang="en-US" b="1" dirty="0" smtClean="0"/>
              <a:t>actions</a:t>
            </a:r>
            <a:r>
              <a:rPr lang="en-US" dirty="0" smtClean="0"/>
              <a:t> that can be performed on objects.</a:t>
            </a:r>
          </a:p>
          <a:p>
            <a:r>
              <a:rPr lang="en-US" dirty="0" smtClean="0"/>
              <a:t>Object properties can be both primitive values, other objects, and functions.</a:t>
            </a:r>
          </a:p>
          <a:p>
            <a:r>
              <a:rPr lang="en-US" dirty="0" smtClean="0"/>
              <a:t>An </a:t>
            </a:r>
            <a:r>
              <a:rPr lang="en-US" b="1" dirty="0" smtClean="0"/>
              <a:t>object method</a:t>
            </a:r>
            <a:r>
              <a:rPr lang="en-US" dirty="0" smtClean="0"/>
              <a:t> is an object property containing a </a:t>
            </a:r>
            <a:r>
              <a:rPr lang="en-US" b="1" dirty="0" smtClean="0"/>
              <a:t>function definition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-214338"/>
            <a:ext cx="8229600" cy="1143000"/>
          </a:xfrm>
        </p:spPr>
        <p:txBody>
          <a:bodyPr/>
          <a:lstStyle/>
          <a:p>
            <a:r>
              <a:rPr lang="en-US" dirty="0" smtClean="0"/>
              <a:t>Java Script Object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948690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&lt;!DOCTYPE html&gt;</a:t>
            </a:r>
          </a:p>
          <a:p>
            <a:r>
              <a:rPr lang="en-US" sz="1400" b="1" dirty="0" smtClean="0"/>
              <a:t>&lt;html&gt;</a:t>
            </a:r>
          </a:p>
          <a:p>
            <a:r>
              <a:rPr lang="en-US" sz="1400" b="1" dirty="0" smtClean="0"/>
              <a:t>&lt;body&gt;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&lt;h1&gt;The JavaScript &lt;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&gt;this&lt;/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&gt; Keyword&lt;/h1&gt;</a:t>
            </a:r>
          </a:p>
          <a:p>
            <a:r>
              <a:rPr lang="en-US" sz="1400" b="1" dirty="0" smtClean="0"/>
              <a:t>&lt;p&gt;In this example, &lt;b&gt;this&lt;/b&gt; refers to the &lt;b&gt;person&lt;/b&gt; object.&lt;/p&gt;</a:t>
            </a:r>
          </a:p>
          <a:p>
            <a:r>
              <a:rPr lang="en-US" sz="1400" b="1" dirty="0" smtClean="0"/>
              <a:t>&lt;p&gt;Because &lt;b&gt;</a:t>
            </a:r>
            <a:r>
              <a:rPr lang="en-US" sz="1400" b="1" dirty="0" err="1" smtClean="0"/>
              <a:t>fullName</a:t>
            </a:r>
            <a:r>
              <a:rPr lang="en-US" sz="1400" b="1" dirty="0" smtClean="0"/>
              <a:t>&lt;/b&gt; is a method of the person object.&lt;/p&gt;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&lt;p id="demo"&gt;&lt;/p&gt;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&lt;script&gt;</a:t>
            </a:r>
          </a:p>
          <a:p>
            <a:r>
              <a:rPr lang="en-US" sz="1400" b="1" dirty="0" smtClean="0"/>
              <a:t>// Create an object:</a:t>
            </a:r>
          </a:p>
          <a:p>
            <a:r>
              <a:rPr lang="en-US" sz="1400" b="1" dirty="0" smtClean="0"/>
              <a:t>const person = {</a:t>
            </a:r>
          </a:p>
          <a:p>
            <a:r>
              <a:rPr lang="en-US" sz="1400" b="1" dirty="0" smtClean="0"/>
              <a:t>  </a:t>
            </a:r>
            <a:r>
              <a:rPr lang="en-US" sz="1400" b="1" dirty="0" err="1" smtClean="0"/>
              <a:t>firstName</a:t>
            </a:r>
            <a:r>
              <a:rPr lang="en-US" sz="1400" b="1" dirty="0" smtClean="0"/>
              <a:t>: "John",</a:t>
            </a:r>
          </a:p>
          <a:p>
            <a:r>
              <a:rPr lang="en-US" sz="1400" b="1" dirty="0" smtClean="0"/>
              <a:t>  </a:t>
            </a:r>
            <a:r>
              <a:rPr lang="en-US" sz="1400" b="1" dirty="0" err="1" smtClean="0"/>
              <a:t>lastName</a:t>
            </a:r>
            <a:r>
              <a:rPr lang="en-US" sz="1400" b="1" dirty="0" smtClean="0"/>
              <a:t>: "Doe",</a:t>
            </a:r>
          </a:p>
          <a:p>
            <a:r>
              <a:rPr lang="en-US" sz="1400" b="1" dirty="0" smtClean="0"/>
              <a:t>  id: 5566,</a:t>
            </a:r>
          </a:p>
          <a:p>
            <a:r>
              <a:rPr lang="en-US" sz="1400" b="1" dirty="0" smtClean="0"/>
              <a:t>  </a:t>
            </a:r>
            <a:r>
              <a:rPr lang="en-US" sz="1400" b="1" dirty="0" err="1" smtClean="0"/>
              <a:t>fullName</a:t>
            </a:r>
            <a:r>
              <a:rPr lang="en-US" sz="1400" b="1" dirty="0" smtClean="0"/>
              <a:t> : function() {</a:t>
            </a:r>
          </a:p>
          <a:p>
            <a:r>
              <a:rPr lang="en-US" sz="1400" b="1" dirty="0" smtClean="0"/>
              <a:t>    return </a:t>
            </a:r>
            <a:r>
              <a:rPr lang="en-US" sz="1400" b="1" dirty="0" err="1" smtClean="0"/>
              <a:t>this.firstName</a:t>
            </a:r>
            <a:r>
              <a:rPr lang="en-US" sz="1400" b="1" dirty="0" smtClean="0"/>
              <a:t> + " " + </a:t>
            </a:r>
            <a:r>
              <a:rPr lang="en-US" sz="1400" b="1" dirty="0" err="1" smtClean="0"/>
              <a:t>this.lastName</a:t>
            </a:r>
            <a:r>
              <a:rPr lang="en-US" sz="1400" b="1" dirty="0" smtClean="0"/>
              <a:t>;</a:t>
            </a:r>
          </a:p>
          <a:p>
            <a:r>
              <a:rPr lang="en-US" sz="1400" b="1" dirty="0" smtClean="0"/>
              <a:t>  }</a:t>
            </a:r>
          </a:p>
          <a:p>
            <a:r>
              <a:rPr lang="en-US" sz="1400" b="1" dirty="0" smtClean="0"/>
              <a:t>};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// Display data from the object:</a:t>
            </a:r>
          </a:p>
          <a:p>
            <a:r>
              <a:rPr lang="en-US" sz="1400" b="1" dirty="0" err="1" smtClean="0"/>
              <a:t>document.getElementById</a:t>
            </a:r>
            <a:r>
              <a:rPr lang="en-US" sz="1400" b="1" dirty="0" smtClean="0"/>
              <a:t>("demo").</a:t>
            </a:r>
            <a:r>
              <a:rPr lang="en-US" sz="1400" b="1" dirty="0" err="1" smtClean="0"/>
              <a:t>innerHTML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person.fullName</a:t>
            </a:r>
            <a:r>
              <a:rPr lang="en-US" sz="1400" b="1" dirty="0" smtClean="0"/>
              <a:t>();</a:t>
            </a:r>
          </a:p>
          <a:p>
            <a:r>
              <a:rPr lang="en-US" sz="1400" b="1" dirty="0" smtClean="0"/>
              <a:t>&lt;/script&gt;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&lt;/body&gt;</a:t>
            </a:r>
          </a:p>
          <a:p>
            <a:r>
              <a:rPr lang="en-US" sz="1400" b="1" dirty="0" smtClean="0"/>
              <a:t>&lt;/html&gt;</a:t>
            </a:r>
            <a:endParaRPr lang="en-US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3071810"/>
            <a:ext cx="39528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Object literal</a:t>
            </a:r>
          </a:p>
          <a:p>
            <a:pPr>
              <a:buNone/>
            </a:pPr>
            <a:r>
              <a:rPr lang="en-US" dirty="0" smtClean="0"/>
              <a:t>const person = {</a:t>
            </a:r>
            <a:br>
              <a:rPr lang="en-US" dirty="0" smtClean="0"/>
            </a:br>
            <a:r>
              <a:rPr lang="en-US" dirty="0" smtClean="0"/>
              <a:t>  </a:t>
            </a:r>
            <a:r>
              <a:rPr lang="en-US" dirty="0" err="1" smtClean="0"/>
              <a:t>firstName</a:t>
            </a:r>
            <a:r>
              <a:rPr lang="en-US" dirty="0" smtClean="0"/>
              <a:t>: "John",</a:t>
            </a:r>
            <a:br>
              <a:rPr lang="en-US" dirty="0" smtClean="0"/>
            </a:br>
            <a:r>
              <a:rPr lang="en-US" dirty="0" smtClean="0"/>
              <a:t>  </a:t>
            </a:r>
            <a:r>
              <a:rPr lang="en-US" dirty="0" err="1" smtClean="0"/>
              <a:t>lastName</a:t>
            </a:r>
            <a:r>
              <a:rPr lang="en-US" dirty="0" smtClean="0"/>
              <a:t>: "Doe",</a:t>
            </a:r>
            <a:br>
              <a:rPr lang="en-US" dirty="0" smtClean="0"/>
            </a:br>
            <a:r>
              <a:rPr lang="en-US" dirty="0" smtClean="0"/>
              <a:t>  age: 50,</a:t>
            </a:r>
            <a:br>
              <a:rPr lang="en-US" dirty="0" smtClean="0"/>
            </a:br>
            <a:r>
              <a:rPr lang="en-US" dirty="0" smtClean="0"/>
              <a:t>  </a:t>
            </a:r>
            <a:r>
              <a:rPr lang="en-US" dirty="0" err="1" smtClean="0"/>
              <a:t>eyeColor</a:t>
            </a:r>
            <a:r>
              <a:rPr lang="en-US" dirty="0" smtClean="0"/>
              <a:t>: "blue"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JavaScript Keyword new</a:t>
            </a:r>
          </a:p>
          <a:p>
            <a:pPr>
              <a:buNone/>
            </a:pPr>
            <a:r>
              <a:rPr lang="en-US" dirty="0" smtClean="0"/>
              <a:t>   const person = new Object();</a:t>
            </a:r>
            <a:br>
              <a:rPr lang="en-US" dirty="0" smtClean="0"/>
            </a:br>
            <a:r>
              <a:rPr lang="en-US" dirty="0" err="1" smtClean="0"/>
              <a:t>person.firstName</a:t>
            </a:r>
            <a:r>
              <a:rPr lang="en-US" dirty="0" smtClean="0"/>
              <a:t> = "John";</a:t>
            </a:r>
            <a:br>
              <a:rPr lang="en-US" dirty="0" smtClean="0"/>
            </a:br>
            <a:r>
              <a:rPr lang="en-US" dirty="0" err="1" smtClean="0"/>
              <a:t>person.lastName</a:t>
            </a:r>
            <a:r>
              <a:rPr lang="en-US" dirty="0" smtClean="0"/>
              <a:t> = "Doe";</a:t>
            </a:r>
            <a:br>
              <a:rPr lang="en-US" dirty="0" smtClean="0"/>
            </a:br>
            <a:r>
              <a:rPr lang="en-US" dirty="0" err="1" smtClean="0"/>
              <a:t>person.age</a:t>
            </a:r>
            <a:r>
              <a:rPr lang="en-US" dirty="0" smtClean="0"/>
              <a:t> = 50;</a:t>
            </a:r>
            <a:br>
              <a:rPr lang="en-US" dirty="0" smtClean="0"/>
            </a:br>
            <a:r>
              <a:rPr lang="en-US" dirty="0" err="1" smtClean="0"/>
              <a:t>person.eyeColor</a:t>
            </a:r>
            <a:r>
              <a:rPr lang="en-US" dirty="0" smtClean="0"/>
              <a:t> = "blue";</a:t>
            </a: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JavaScript Arrays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const cars = ["Saab", "Volvo", "BMW"];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const </a:t>
            </a:r>
            <a:r>
              <a:rPr lang="en-US" i="1" dirty="0" err="1" smtClean="0"/>
              <a:t>array_name</a:t>
            </a:r>
            <a:r>
              <a:rPr lang="en-US" dirty="0" smtClean="0"/>
              <a:t> = [</a:t>
            </a:r>
            <a:r>
              <a:rPr lang="en-US" i="1" dirty="0" smtClean="0"/>
              <a:t>item1</a:t>
            </a:r>
            <a:r>
              <a:rPr lang="en-US" dirty="0" smtClean="0"/>
              <a:t>, </a:t>
            </a:r>
            <a:r>
              <a:rPr lang="en-US" i="1" dirty="0" smtClean="0"/>
              <a:t>item2</a:t>
            </a:r>
            <a:r>
              <a:rPr lang="en-US" dirty="0" smtClean="0"/>
              <a:t>, ...];  </a:t>
            </a:r>
          </a:p>
          <a:p>
            <a:pPr>
              <a:buNone/>
            </a:pPr>
            <a:r>
              <a:rPr lang="en-US" dirty="0" smtClean="0"/>
              <a:t>const cars = [</a:t>
            </a:r>
            <a:br>
              <a:rPr lang="en-US" dirty="0" smtClean="0"/>
            </a:br>
            <a:r>
              <a:rPr lang="en-US" dirty="0" smtClean="0"/>
              <a:t>  "Saab",</a:t>
            </a:r>
            <a:br>
              <a:rPr lang="en-US" dirty="0" smtClean="0"/>
            </a:br>
            <a:r>
              <a:rPr lang="en-US" dirty="0" smtClean="0"/>
              <a:t>  "Volvo",</a:t>
            </a:r>
            <a:br>
              <a:rPr lang="en-US" dirty="0" smtClean="0"/>
            </a:br>
            <a:r>
              <a:rPr lang="en-US" dirty="0" smtClean="0"/>
              <a:t>  "BMW"</a:t>
            </a:r>
            <a:br>
              <a:rPr lang="en-US" dirty="0" smtClean="0"/>
            </a:br>
            <a:r>
              <a:rPr lang="en-US" dirty="0" smtClean="0"/>
              <a:t>];     </a:t>
            </a:r>
            <a:endParaRPr 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 cars = [];</a:t>
            </a:r>
            <a:br>
              <a:rPr lang="en-US" dirty="0" smtClean="0"/>
            </a:br>
            <a:r>
              <a:rPr lang="en-US" dirty="0" smtClean="0"/>
              <a:t>cars[0]= "Saab";</a:t>
            </a:r>
            <a:br>
              <a:rPr lang="en-US" dirty="0" smtClean="0"/>
            </a:br>
            <a:r>
              <a:rPr lang="en-US" dirty="0" smtClean="0"/>
              <a:t>cars[1]= "Volvo";</a:t>
            </a:r>
            <a:br>
              <a:rPr lang="en-US" dirty="0" smtClean="0"/>
            </a:br>
            <a:r>
              <a:rPr lang="en-US" dirty="0" smtClean="0"/>
              <a:t>cars[2]= "BMW";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Javascript</a:t>
            </a:r>
            <a:r>
              <a:rPr lang="en-US" dirty="0" smtClean="0"/>
              <a:t> new </a:t>
            </a:r>
          </a:p>
          <a:p>
            <a:pPr>
              <a:buNone/>
            </a:pPr>
            <a:r>
              <a:rPr lang="en-US" dirty="0" smtClean="0"/>
              <a:t>const cars = new Array("Saab", "Volvo", "BMW");</a:t>
            </a:r>
            <a:endParaRPr 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Accessing array elements</a:t>
            </a:r>
          </a:p>
          <a:p>
            <a:pPr>
              <a:buNone/>
            </a:pPr>
            <a:r>
              <a:rPr lang="en-US" dirty="0" smtClean="0"/>
              <a:t>const cars = ["Saab", "Volvo", "BMW"];</a:t>
            </a:r>
            <a:br>
              <a:rPr lang="en-US" dirty="0" smtClean="0"/>
            </a:br>
            <a:r>
              <a:rPr lang="en-US" dirty="0" smtClean="0"/>
              <a:t>let car = cars[0];</a:t>
            </a:r>
          </a:p>
          <a:p>
            <a:endParaRPr lang="en-US" dirty="0" smtClean="0"/>
          </a:p>
          <a:p>
            <a:r>
              <a:rPr lang="en-US" dirty="0" smtClean="0"/>
              <a:t>Array to string:</a:t>
            </a:r>
          </a:p>
          <a:p>
            <a:pPr>
              <a:buNone/>
            </a:pPr>
            <a:r>
              <a:rPr lang="en-US" dirty="0" smtClean="0"/>
              <a:t> const fruits = ["Banana", "Orange", "Apple", "Mango"];</a:t>
            </a:r>
            <a:br>
              <a:rPr lang="en-US" dirty="0" smtClean="0"/>
            </a:b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 = </a:t>
            </a:r>
            <a:r>
              <a:rPr lang="en-US" dirty="0" err="1" smtClean="0"/>
              <a:t>fruits.toString</a:t>
            </a:r>
            <a:r>
              <a:rPr lang="en-US" dirty="0" smtClean="0"/>
              <a:t>();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8821109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   const person = {</a:t>
            </a:r>
            <a:r>
              <a:rPr lang="en-US" dirty="0" err="1" smtClean="0"/>
              <a:t>firstName</a:t>
            </a:r>
            <a:r>
              <a:rPr lang="en-US" dirty="0" smtClean="0"/>
              <a:t>:"John", </a:t>
            </a:r>
            <a:r>
              <a:rPr lang="en-US" dirty="0" err="1" smtClean="0"/>
              <a:t>lastName</a:t>
            </a:r>
            <a:r>
              <a:rPr lang="en-US" dirty="0" smtClean="0"/>
              <a:t>:"Doe", age:46};</a:t>
            </a:r>
          </a:p>
          <a:p>
            <a:pPr>
              <a:buNone/>
            </a:pPr>
            <a:r>
              <a:rPr lang="en-US" dirty="0" smtClean="0"/>
              <a:t> 	</a:t>
            </a:r>
          </a:p>
          <a:p>
            <a:r>
              <a:rPr lang="en-US" dirty="0" smtClean="0"/>
              <a:t>Array Elements Can Be Objects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myArray</a:t>
            </a:r>
            <a:r>
              <a:rPr lang="en-US" dirty="0" smtClean="0"/>
              <a:t>[0] = </a:t>
            </a:r>
            <a:r>
              <a:rPr lang="en-US" dirty="0" err="1" smtClean="0"/>
              <a:t>Date.now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myArray</a:t>
            </a:r>
            <a:r>
              <a:rPr lang="en-US" dirty="0" smtClean="0"/>
              <a:t>[1] = </a:t>
            </a:r>
            <a:r>
              <a:rPr lang="en-US" dirty="0" err="1" smtClean="0"/>
              <a:t>myFunction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myArray</a:t>
            </a:r>
            <a:r>
              <a:rPr lang="en-US" dirty="0" smtClean="0"/>
              <a:t>[2] = </a:t>
            </a:r>
            <a:r>
              <a:rPr lang="en-US" dirty="0" err="1" smtClean="0"/>
              <a:t>myCars</a:t>
            </a:r>
            <a:r>
              <a:rPr lang="en-US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Array Properties and Methods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cars.length</a:t>
            </a:r>
            <a:r>
              <a:rPr lang="en-US" dirty="0" smtClean="0"/>
              <a:t>   // Returns the number of elements</a:t>
            </a:r>
            <a:br>
              <a:rPr lang="en-US" dirty="0" smtClean="0"/>
            </a:br>
            <a:r>
              <a:rPr lang="en-US" dirty="0" err="1" smtClean="0"/>
              <a:t>cars.sort</a:t>
            </a:r>
            <a:r>
              <a:rPr lang="en-US" dirty="0" smtClean="0"/>
              <a:t>()   // Sorts the array</a:t>
            </a:r>
            <a:endParaRPr 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 length property of an array returns the length of an array (the number of array elements).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const fruits = ["Banana", "Orange", "Apple", "Mango"];</a:t>
            </a:r>
            <a:br>
              <a:rPr lang="en-US" dirty="0" smtClean="0"/>
            </a:br>
            <a:r>
              <a:rPr lang="en-US" dirty="0" smtClean="0"/>
              <a:t>let length = </a:t>
            </a:r>
            <a:r>
              <a:rPr lang="en-US" dirty="0" err="1" smtClean="0"/>
              <a:t>fruits.length</a:t>
            </a:r>
            <a:r>
              <a:rPr lang="en-US" dirty="0" smtClean="0"/>
              <a:t>;</a:t>
            </a:r>
            <a:endParaRPr 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Accessing last array element</a:t>
            </a:r>
          </a:p>
          <a:p>
            <a:pPr>
              <a:buNone/>
            </a:pPr>
            <a:r>
              <a:rPr lang="en-US" dirty="0" smtClean="0"/>
              <a:t>const fruits = ["Banana", "Orange", "Apple", "Mango"];</a:t>
            </a:r>
            <a:br>
              <a:rPr lang="en-US" dirty="0" smtClean="0"/>
            </a:br>
            <a:r>
              <a:rPr lang="en-US" dirty="0" smtClean="0"/>
              <a:t>let fruit = fruits[</a:t>
            </a:r>
            <a:r>
              <a:rPr lang="en-US" dirty="0" err="1" smtClean="0"/>
              <a:t>fruits.length</a:t>
            </a:r>
            <a:r>
              <a:rPr lang="en-US" dirty="0" smtClean="0"/>
              <a:t> - 1];</a:t>
            </a:r>
            <a:endParaRPr 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1"/>
            <a:ext cx="6481792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3214686"/>
            <a:ext cx="24669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2484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2357430"/>
            <a:ext cx="27813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Array Elements</a:t>
            </a:r>
          </a:p>
          <a:p>
            <a:r>
              <a:rPr lang="en-US" dirty="0" smtClean="0"/>
              <a:t>The easiest way to add a new element to an array is using the push() method:</a:t>
            </a:r>
          </a:p>
          <a:p>
            <a:pPr>
              <a:buNone/>
            </a:pPr>
            <a:r>
              <a:rPr lang="en-US" dirty="0" smtClean="0"/>
              <a:t>   const fruits = ["Banana", "Orange", "Apple"];</a:t>
            </a:r>
            <a:br>
              <a:rPr lang="en-US" dirty="0" smtClean="0"/>
            </a:br>
            <a:r>
              <a:rPr lang="en-US" dirty="0" err="1" smtClean="0"/>
              <a:t>fruits.push</a:t>
            </a:r>
            <a:r>
              <a:rPr lang="en-US" dirty="0" smtClean="0"/>
              <a:t>("Lemon");  // Adds a new element (Lemon) to fruits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6858030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9300" y="2214554"/>
            <a:ext cx="33147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element can also be added to an array using the length property: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const fruits = ["Banana", "Orange", "Apple"];</a:t>
            </a:r>
            <a:br>
              <a:rPr lang="en-US" dirty="0" smtClean="0"/>
            </a:br>
            <a:r>
              <a:rPr lang="en-US" dirty="0" smtClean="0"/>
              <a:t>fruits[</a:t>
            </a:r>
            <a:r>
              <a:rPr lang="en-US" dirty="0" err="1" smtClean="0"/>
              <a:t>fruits.length</a:t>
            </a:r>
            <a:r>
              <a:rPr lang="en-US" dirty="0" smtClean="0"/>
              <a:t>] = "Lemon";  // Adds "Lemon" to fruits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The Difference Between Arrays and Objects</a:t>
            </a:r>
          </a:p>
          <a:p>
            <a:r>
              <a:rPr lang="en-US" dirty="0" smtClean="0"/>
              <a:t>In JavaScript, </a:t>
            </a:r>
            <a:r>
              <a:rPr lang="en-US" b="1" dirty="0" smtClean="0"/>
              <a:t>arrays</a:t>
            </a:r>
            <a:r>
              <a:rPr lang="en-US" dirty="0" smtClean="0"/>
              <a:t> use </a:t>
            </a:r>
            <a:r>
              <a:rPr lang="en-US" b="1" dirty="0" smtClean="0"/>
              <a:t>numbered indexes</a:t>
            </a:r>
            <a:r>
              <a:rPr lang="en-US" dirty="0" smtClean="0"/>
              <a:t>.  </a:t>
            </a:r>
          </a:p>
          <a:p>
            <a:r>
              <a:rPr lang="en-US" dirty="0" smtClean="0"/>
              <a:t>In JavaScript, </a:t>
            </a:r>
            <a:r>
              <a:rPr lang="en-US" b="1" dirty="0" smtClean="0"/>
              <a:t>objects</a:t>
            </a:r>
            <a:r>
              <a:rPr lang="en-US" dirty="0" smtClean="0"/>
              <a:t> use </a:t>
            </a:r>
            <a:r>
              <a:rPr lang="en-US" b="1" dirty="0" smtClean="0"/>
              <a:t>named indexes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When to Use Arrays. When to use Objects.</a:t>
            </a:r>
          </a:p>
          <a:p>
            <a:r>
              <a:rPr lang="en-US" dirty="0" smtClean="0"/>
              <a:t>JavaScript does not support associative arrays.</a:t>
            </a:r>
          </a:p>
          <a:p>
            <a:r>
              <a:rPr lang="en-US" dirty="0" smtClean="0"/>
              <a:t>You should use </a:t>
            </a:r>
            <a:r>
              <a:rPr lang="en-US" b="1" dirty="0" smtClean="0"/>
              <a:t>objects</a:t>
            </a:r>
            <a:r>
              <a:rPr lang="en-US" dirty="0" smtClean="0"/>
              <a:t> when you want the element names to be </a:t>
            </a:r>
            <a:r>
              <a:rPr lang="en-US" b="1" dirty="0" smtClean="0"/>
              <a:t>strings (text)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should use </a:t>
            </a:r>
            <a:r>
              <a:rPr lang="en-US" b="1" dirty="0" smtClean="0"/>
              <a:t>arrays</a:t>
            </a:r>
            <a:r>
              <a:rPr lang="en-US" dirty="0" smtClean="0"/>
              <a:t> when you want the element names to be </a:t>
            </a:r>
            <a:r>
              <a:rPr lang="en-US" b="1" dirty="0" smtClean="0"/>
              <a:t>numbers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JavaScript new Array()</a:t>
            </a:r>
          </a:p>
          <a:p>
            <a:r>
              <a:rPr lang="en-US" dirty="0" smtClean="0"/>
              <a:t>JavaScript has a built-in array constructor new Array().</a:t>
            </a:r>
          </a:p>
          <a:p>
            <a:r>
              <a:rPr lang="en-US" dirty="0" smtClean="0"/>
              <a:t>But you can safely use [] instead.</a:t>
            </a:r>
          </a:p>
          <a:p>
            <a:r>
              <a:rPr lang="en-US" dirty="0" smtClean="0"/>
              <a:t>These two different statements both create a new empty array named points:</a:t>
            </a:r>
          </a:p>
          <a:p>
            <a:r>
              <a:rPr lang="en-US" dirty="0" smtClean="0"/>
              <a:t>const points = new Array();</a:t>
            </a:r>
            <a:br>
              <a:rPr lang="en-US" dirty="0" smtClean="0"/>
            </a:br>
            <a:r>
              <a:rPr lang="en-US" dirty="0" smtClean="0"/>
              <a:t>const points = [];</a:t>
            </a:r>
          </a:p>
          <a:p>
            <a:r>
              <a:rPr lang="en-US" dirty="0" smtClean="0"/>
              <a:t>const points = new Array(40, 100, 1, 5, 25, 10);</a:t>
            </a:r>
            <a:br>
              <a:rPr lang="en-US" dirty="0" smtClean="0"/>
            </a:br>
            <a:r>
              <a:rPr lang="en-US" dirty="0" smtClean="0"/>
              <a:t>const points = [40, 100, 1, 5, 25, 10];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7" y="500042"/>
            <a:ext cx="8597989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pop method can be used to remove an item from the back of an array.</a:t>
            </a:r>
          </a:p>
          <a:p>
            <a:r>
              <a:rPr lang="en-US" dirty="0" smtClean="0"/>
              <a:t>Additional methods that modify arrays include </a:t>
            </a:r>
            <a:r>
              <a:rPr lang="en-US" dirty="0" err="1" smtClean="0"/>
              <a:t>concat</a:t>
            </a:r>
            <a:r>
              <a:rPr lang="en-US" dirty="0" smtClean="0"/>
              <a:t>(), slice(), join(), reverse(), shift(), and sort().</a:t>
            </a:r>
            <a:endParaRPr 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JavaScript Math object allows you to perform mathematical tasks on numbers.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14620"/>
            <a:ext cx="6200775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700" y="4643446"/>
            <a:ext cx="43053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Math Object</a:t>
            </a:r>
          </a:p>
          <a:p>
            <a:r>
              <a:rPr lang="en-US" dirty="0" smtClean="0"/>
              <a:t>Unlike other objects, the Math object has no constructor.</a:t>
            </a:r>
          </a:p>
          <a:p>
            <a:r>
              <a:rPr lang="en-US" dirty="0" smtClean="0"/>
              <a:t>The Math object is static.</a:t>
            </a:r>
          </a:p>
          <a:p>
            <a:r>
              <a:rPr lang="en-US" dirty="0" smtClean="0"/>
              <a:t>All methods and properties can be used without creating a Math object first.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 Properties (Constants)</a:t>
            </a:r>
          </a:p>
          <a:p>
            <a:r>
              <a:rPr lang="en-US" dirty="0" smtClean="0"/>
              <a:t>The syntax for any Math property is : </a:t>
            </a:r>
            <a:r>
              <a:rPr lang="en-US" dirty="0" err="1" smtClean="0"/>
              <a:t>Math.</a:t>
            </a:r>
            <a:r>
              <a:rPr lang="en-US" i="1" dirty="0" err="1" smtClean="0"/>
              <a:t>property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JavaScript provides 8 mathematical constants that can be accessed as Math properties: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601659" cy="33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 Methods</a:t>
            </a:r>
          </a:p>
          <a:p>
            <a:r>
              <a:rPr lang="en-US" dirty="0" smtClean="0"/>
              <a:t>The syntax for Math any methods is : </a:t>
            </a:r>
            <a:r>
              <a:rPr lang="en-US" dirty="0" err="1" smtClean="0"/>
              <a:t>Math.</a:t>
            </a:r>
            <a:r>
              <a:rPr lang="en-US" i="1" dirty="0" err="1" smtClean="0"/>
              <a:t>method</a:t>
            </a:r>
            <a:r>
              <a:rPr lang="en-US" dirty="0" smtClean="0"/>
              <a:t>(</a:t>
            </a:r>
            <a:r>
              <a:rPr lang="en-US" i="1" dirty="0" smtClean="0"/>
              <a:t>number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Number to Integer</a:t>
            </a:r>
          </a:p>
          <a:p>
            <a:r>
              <a:rPr lang="en-US" dirty="0" smtClean="0"/>
              <a:t>There are 4 common methods to round a number to an integer: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56"/>
            <a:ext cx="8005798" cy="2895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Math Methods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0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501122" cy="406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71480"/>
            <a:ext cx="7139016" cy="576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0"/>
            <a:ext cx="8084944" cy="27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893943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8697137" cy="304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892971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8733914" cy="312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 the core of all JavaScript programming is the concept of an </a:t>
            </a:r>
            <a:r>
              <a:rPr lang="en-US" b="1" dirty="0" smtClean="0"/>
              <a:t>event. </a:t>
            </a:r>
            <a:endParaRPr lang="en-US" b="1" dirty="0" smtClean="0"/>
          </a:p>
          <a:p>
            <a:r>
              <a:rPr lang="en-US" b="1" dirty="0" smtClean="0"/>
              <a:t>A JavaScript </a:t>
            </a:r>
            <a:r>
              <a:rPr lang="en-US" dirty="0" smtClean="0"/>
              <a:t>event </a:t>
            </a:r>
            <a:r>
              <a:rPr lang="en-US" dirty="0" smtClean="0"/>
              <a:t>is an action that can be detected by JavaScript. Many of them are initiated </a:t>
            </a:r>
            <a:r>
              <a:rPr lang="en-US" dirty="0" smtClean="0"/>
              <a:t>by user </a:t>
            </a:r>
            <a:r>
              <a:rPr lang="en-US" dirty="0" smtClean="0"/>
              <a:t>actions but some are generated by the browser itself.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say then that an </a:t>
            </a:r>
            <a:r>
              <a:rPr lang="en-US" dirty="0" smtClean="0"/>
              <a:t>event is </a:t>
            </a:r>
            <a:r>
              <a:rPr lang="en-US" i="1" dirty="0" smtClean="0"/>
              <a:t>triggered and then it can be caught by JavaScript functions, which then do </a:t>
            </a:r>
            <a:r>
              <a:rPr lang="en-US" i="1" dirty="0" smtClean="0"/>
              <a:t>something </a:t>
            </a:r>
            <a:r>
              <a:rPr lang="en-US" dirty="0" smtClean="0"/>
              <a:t>in </a:t>
            </a:r>
            <a:r>
              <a:rPr lang="en-US" dirty="0" smtClean="0"/>
              <a:t>response</a:t>
            </a:r>
            <a:endParaRPr lang="en-US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JavaScript</a:t>
            </a:r>
            <a:r>
              <a:rPr lang="en-US" dirty="0" smtClean="0"/>
              <a:t> HTML DOM Events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HTML DOM allows JavaScript to react to HTML events:</a:t>
            </a:r>
          </a:p>
          <a:p>
            <a:pPr>
              <a:buNone/>
            </a:pPr>
            <a:r>
              <a:rPr lang="en-US" dirty="0" smtClean="0"/>
              <a:t>Reacting to Events</a:t>
            </a:r>
          </a:p>
          <a:p>
            <a:r>
              <a:rPr lang="en-US" dirty="0" smtClean="0"/>
              <a:t>A JavaScript can be executed when an event occurs, like when a user clicks on an HTML element.</a:t>
            </a:r>
          </a:p>
          <a:p>
            <a:r>
              <a:rPr lang="en-US" dirty="0" smtClean="0"/>
              <a:t>To execute code when a user clicks on an element, add JavaScript code to an HTML event attribute:</a:t>
            </a:r>
          </a:p>
          <a:p>
            <a:pPr>
              <a:buNone/>
            </a:pPr>
            <a:r>
              <a:rPr lang="en-US" dirty="0" err="1" smtClean="0"/>
              <a:t>onclick</a:t>
            </a:r>
            <a:r>
              <a:rPr lang="en-US" dirty="0" smtClean="0"/>
              <a:t>=</a:t>
            </a:r>
            <a:r>
              <a:rPr lang="en-US" i="1" dirty="0" smtClean="0"/>
              <a:t>JavaScript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Examples of HTML events:</a:t>
            </a:r>
          </a:p>
          <a:p>
            <a:r>
              <a:rPr lang="en-US" dirty="0" smtClean="0"/>
              <a:t>When a user clicks the mouse</a:t>
            </a:r>
          </a:p>
          <a:p>
            <a:r>
              <a:rPr lang="en-US" dirty="0" smtClean="0"/>
              <a:t>When a web page has loaded</a:t>
            </a:r>
          </a:p>
          <a:p>
            <a:r>
              <a:rPr lang="en-US" dirty="0" smtClean="0"/>
              <a:t>When an image has been loaded</a:t>
            </a:r>
          </a:p>
          <a:p>
            <a:r>
              <a:rPr lang="en-US" dirty="0" smtClean="0"/>
              <a:t>When the mouse moves over an element</a:t>
            </a:r>
          </a:p>
          <a:p>
            <a:r>
              <a:rPr lang="en-US" dirty="0" smtClean="0"/>
              <a:t>When an input field is changed</a:t>
            </a:r>
          </a:p>
          <a:p>
            <a:r>
              <a:rPr lang="en-US" dirty="0" smtClean="0"/>
              <a:t>When an HTML form is submitted</a:t>
            </a:r>
          </a:p>
          <a:p>
            <a:r>
              <a:rPr lang="en-US" dirty="0" smtClean="0"/>
              <a:t>When a user strokes a key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In </a:t>
            </a:r>
            <a:r>
              <a:rPr lang="en-US" sz="2700" dirty="0" smtClean="0"/>
              <a:t>this example, the content of the &lt;</a:t>
            </a:r>
            <a:r>
              <a:rPr lang="en-US" sz="2700" dirty="0" smtClean="0"/>
              <a:t>h2&gt;</a:t>
            </a:r>
            <a:r>
              <a:rPr lang="en-US" sz="2700" dirty="0" smtClean="0"/>
              <a:t> element is changed when a user clicks on it:</a:t>
            </a:r>
            <a:br>
              <a:rPr lang="en-US" sz="2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&lt;!DOCTYPE html&gt;</a:t>
            </a:r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smtClean="0"/>
              <a:t>html&gt;</a:t>
            </a:r>
          </a:p>
          <a:p>
            <a:pPr>
              <a:buNone/>
            </a:pPr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&lt;h2&gt;JavaScript HTML Events&lt;/h2&gt;</a:t>
            </a:r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smtClean="0"/>
              <a:t>h2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this.innerHTML</a:t>
            </a:r>
            <a:r>
              <a:rPr lang="en-US" dirty="0" smtClean="0"/>
              <a:t>='</a:t>
            </a:r>
            <a:r>
              <a:rPr lang="en-US" dirty="0" err="1" smtClean="0"/>
              <a:t>Ooops</a:t>
            </a:r>
            <a:r>
              <a:rPr lang="en-US" dirty="0" smtClean="0"/>
              <a:t>!'"&gt;Click on this text!&lt;/h2&gt;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&lt;/body&gt;</a:t>
            </a:r>
          </a:p>
          <a:p>
            <a:pPr>
              <a:buNone/>
            </a:pPr>
            <a:r>
              <a:rPr lang="en-US" dirty="0" smtClean="0"/>
              <a:t>&lt;/html&gt;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500174"/>
            <a:ext cx="28003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5214950"/>
            <a:ext cx="26574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57166"/>
            <a:ext cx="8715404" cy="6143668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sz="4400" dirty="0" smtClean="0"/>
              <a:t>&lt;!DOCTYPE html&gt;</a:t>
            </a:r>
          </a:p>
          <a:p>
            <a:pPr>
              <a:buNone/>
            </a:pPr>
            <a:r>
              <a:rPr lang="en-US" sz="4400" dirty="0" smtClean="0"/>
              <a:t>&lt;html&gt;</a:t>
            </a:r>
          </a:p>
          <a:p>
            <a:pPr>
              <a:buNone/>
            </a:pPr>
            <a:r>
              <a:rPr lang="en-US" sz="4400" dirty="0" smtClean="0"/>
              <a:t>&lt;body&gt;</a:t>
            </a:r>
          </a:p>
          <a:p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&lt;h2&gt;JavaScript HTML Events&lt;/h2&gt;</a:t>
            </a:r>
          </a:p>
          <a:p>
            <a:pPr>
              <a:buNone/>
            </a:pPr>
            <a:r>
              <a:rPr lang="en-US" sz="4400" dirty="0" smtClean="0"/>
              <a:t>&lt;h2 </a:t>
            </a:r>
            <a:r>
              <a:rPr lang="en-US" sz="4400" dirty="0" err="1" smtClean="0"/>
              <a:t>onclick</a:t>
            </a:r>
            <a:r>
              <a:rPr lang="en-US" sz="4400" dirty="0" smtClean="0"/>
              <a:t>="</a:t>
            </a:r>
            <a:r>
              <a:rPr lang="en-US" sz="4400" dirty="0" err="1" smtClean="0"/>
              <a:t>changeText</a:t>
            </a:r>
            <a:r>
              <a:rPr lang="en-US" sz="4400" dirty="0" smtClean="0"/>
              <a:t>(this)"&gt;Click on this text!&lt;/h2&gt;</a:t>
            </a:r>
          </a:p>
          <a:p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&lt;script&gt;</a:t>
            </a:r>
          </a:p>
          <a:p>
            <a:pPr>
              <a:buNone/>
            </a:pPr>
            <a:r>
              <a:rPr lang="en-US" sz="4400" dirty="0" smtClean="0"/>
              <a:t>function </a:t>
            </a:r>
            <a:r>
              <a:rPr lang="en-US" sz="4400" dirty="0" err="1" smtClean="0"/>
              <a:t>changeText</a:t>
            </a:r>
            <a:r>
              <a:rPr lang="en-US" sz="4400" dirty="0" smtClean="0"/>
              <a:t>(id) {</a:t>
            </a:r>
          </a:p>
          <a:p>
            <a:pPr>
              <a:buNone/>
            </a:pPr>
            <a:r>
              <a:rPr lang="en-US" sz="4400" dirty="0" smtClean="0"/>
              <a:t>  </a:t>
            </a:r>
            <a:r>
              <a:rPr lang="en-US" sz="4400" dirty="0" err="1" smtClean="0"/>
              <a:t>id.innerHTML</a:t>
            </a:r>
            <a:r>
              <a:rPr lang="en-US" sz="4400" dirty="0" smtClean="0"/>
              <a:t> = "</a:t>
            </a:r>
            <a:r>
              <a:rPr lang="en-US" sz="4400" dirty="0" err="1" smtClean="0"/>
              <a:t>Ooops</a:t>
            </a:r>
            <a:r>
              <a:rPr lang="en-US" sz="4400" dirty="0" smtClean="0"/>
              <a:t>!";</a:t>
            </a:r>
          </a:p>
          <a:p>
            <a:pPr>
              <a:buNone/>
            </a:pPr>
            <a:r>
              <a:rPr lang="en-US" sz="4400" dirty="0" smtClean="0"/>
              <a:t>}</a:t>
            </a:r>
          </a:p>
          <a:p>
            <a:pPr>
              <a:buNone/>
            </a:pPr>
            <a:r>
              <a:rPr lang="en-US" sz="4400" dirty="0" smtClean="0"/>
              <a:t>&lt;/script&gt;</a:t>
            </a:r>
          </a:p>
          <a:p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&lt;/body&gt;</a:t>
            </a:r>
          </a:p>
          <a:p>
            <a:pPr>
              <a:buNone/>
            </a:pPr>
            <a:r>
              <a:rPr lang="en-US" sz="4400" dirty="0" smtClean="0"/>
              <a:t>&lt;/html&gt;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500174"/>
            <a:ext cx="28003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5143512"/>
            <a:ext cx="26574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347"/>
            <a:ext cx="6848475" cy="687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4286256"/>
            <a:ext cx="5286380" cy="190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1317"/>
            <a:ext cx="6977063" cy="6869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225" y="4429132"/>
            <a:ext cx="5736775" cy="21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8596" y="928670"/>
            <a:ext cx="821537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b="1" dirty="0" smtClean="0"/>
              <a:t>What is AJAX?</a:t>
            </a:r>
          </a:p>
          <a:p>
            <a:pPr algn="just"/>
            <a:r>
              <a:rPr lang="en-IN" sz="2800" b="1" dirty="0" smtClean="0"/>
              <a:t>AJAX = Asynchronous JavaScript And XML.</a:t>
            </a:r>
          </a:p>
          <a:p>
            <a:pPr algn="just"/>
            <a:r>
              <a:rPr lang="en-IN" sz="2800" b="1" dirty="0" smtClean="0"/>
              <a:t>AJAX is not a programming language.</a:t>
            </a:r>
          </a:p>
          <a:p>
            <a:pPr algn="just"/>
            <a:r>
              <a:rPr lang="en-IN" sz="2800" b="1" dirty="0" smtClean="0"/>
              <a:t>AJAX just uses a combination of:</a:t>
            </a:r>
          </a:p>
          <a:p>
            <a:pPr algn="just"/>
            <a:r>
              <a:rPr lang="en-IN" sz="2800" b="1" dirty="0" smtClean="0"/>
              <a:t>A browser built-in </a:t>
            </a:r>
            <a:r>
              <a:rPr lang="en-IN" sz="2800" b="1" dirty="0" err="1" smtClean="0"/>
              <a:t>XMLHttpRequest</a:t>
            </a:r>
            <a:r>
              <a:rPr lang="en-IN" sz="2800" b="1" dirty="0" smtClean="0"/>
              <a:t> object (to request data from a web server)</a:t>
            </a:r>
          </a:p>
          <a:p>
            <a:pPr algn="just"/>
            <a:r>
              <a:rPr lang="en-IN" sz="2800" b="1" dirty="0" smtClean="0"/>
              <a:t>JavaScript and HTML DOM (to display or use the data)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err="1" smtClean="0"/>
              <a:t>onload</a:t>
            </a:r>
            <a:r>
              <a:rPr lang="en-US" dirty="0" smtClean="0"/>
              <a:t> and </a:t>
            </a:r>
            <a:r>
              <a:rPr lang="en-US" dirty="0" err="1" smtClean="0"/>
              <a:t>onunload</a:t>
            </a:r>
            <a:r>
              <a:rPr lang="en-US" dirty="0" smtClean="0"/>
              <a:t> Events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onload</a:t>
            </a:r>
            <a:r>
              <a:rPr lang="en-US" dirty="0" smtClean="0"/>
              <a:t> and </a:t>
            </a:r>
            <a:r>
              <a:rPr lang="en-US" dirty="0" err="1" smtClean="0"/>
              <a:t>onunload</a:t>
            </a:r>
            <a:r>
              <a:rPr lang="en-US" dirty="0" smtClean="0"/>
              <a:t> events are triggered when the user enters or leaves the page.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onload</a:t>
            </a:r>
            <a:r>
              <a:rPr lang="en-US" dirty="0" smtClean="0"/>
              <a:t> event can be used to check the visitor's browser type and browser version, and load the proper version of the web page based on the information.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onload</a:t>
            </a:r>
            <a:r>
              <a:rPr lang="en-US" dirty="0" smtClean="0"/>
              <a:t> and </a:t>
            </a:r>
            <a:r>
              <a:rPr lang="en-US" dirty="0" err="1" smtClean="0"/>
              <a:t>onunload</a:t>
            </a:r>
            <a:r>
              <a:rPr lang="en-US" dirty="0" smtClean="0"/>
              <a:t> events can be used to deal with cookies.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448456" cy="600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928670"/>
            <a:ext cx="3987303" cy="128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err="1" smtClean="0"/>
              <a:t>onchange</a:t>
            </a:r>
            <a:r>
              <a:rPr lang="en-US" dirty="0" smtClean="0"/>
              <a:t> Event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onchange</a:t>
            </a:r>
            <a:r>
              <a:rPr lang="en-US" dirty="0" smtClean="0"/>
              <a:t> event is often used in combination with validation of input fields.</a:t>
            </a:r>
          </a:p>
          <a:p>
            <a:r>
              <a:rPr lang="en-US" dirty="0" smtClean="0"/>
              <a:t>Below is an example of how to use the </a:t>
            </a:r>
            <a:r>
              <a:rPr lang="en-US" dirty="0" err="1" smtClean="0"/>
              <a:t>onchange</a:t>
            </a:r>
            <a:r>
              <a:rPr lang="en-US" dirty="0" smtClean="0"/>
              <a:t>. The </a:t>
            </a:r>
            <a:r>
              <a:rPr lang="en-US" dirty="0" err="1" smtClean="0"/>
              <a:t>upperCase</a:t>
            </a:r>
            <a:r>
              <a:rPr lang="en-US" dirty="0" smtClean="0"/>
              <a:t>() function will be called when a user changes the content of an input field.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4762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5357826"/>
            <a:ext cx="5848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9" y="2786058"/>
            <a:ext cx="564360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err="1" smtClean="0"/>
              <a:t>onmouseover</a:t>
            </a:r>
            <a:r>
              <a:rPr lang="en-US" dirty="0" smtClean="0"/>
              <a:t> and </a:t>
            </a:r>
            <a:r>
              <a:rPr lang="en-US" dirty="0" err="1" smtClean="0"/>
              <a:t>onmouseout</a:t>
            </a:r>
            <a:r>
              <a:rPr lang="en-US" dirty="0" smtClean="0"/>
              <a:t> Events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onmouseover</a:t>
            </a:r>
            <a:r>
              <a:rPr lang="en-US" dirty="0" smtClean="0"/>
              <a:t> and </a:t>
            </a:r>
            <a:r>
              <a:rPr lang="en-US" dirty="0" err="1" smtClean="0"/>
              <a:t>onmouseout</a:t>
            </a:r>
            <a:r>
              <a:rPr lang="en-US" dirty="0" smtClean="0"/>
              <a:t> events can be used to trigger a function when the user </a:t>
            </a:r>
            <a:r>
              <a:rPr lang="en-US" dirty="0" err="1" smtClean="0"/>
              <a:t>mouses</a:t>
            </a:r>
            <a:r>
              <a:rPr lang="en-US" dirty="0" smtClean="0"/>
              <a:t> over, or out of, an HTML element: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err="1" smtClean="0"/>
              <a:t>onmousedown</a:t>
            </a:r>
            <a:r>
              <a:rPr lang="en-US" dirty="0" smtClean="0"/>
              <a:t>, </a:t>
            </a:r>
            <a:r>
              <a:rPr lang="en-US" dirty="0" err="1" smtClean="0"/>
              <a:t>onmouseup</a:t>
            </a:r>
            <a:r>
              <a:rPr lang="en-US" dirty="0" smtClean="0"/>
              <a:t> and </a:t>
            </a:r>
            <a:r>
              <a:rPr lang="en-US" dirty="0" err="1" smtClean="0"/>
              <a:t>onclick</a:t>
            </a:r>
            <a:r>
              <a:rPr lang="en-US" dirty="0" smtClean="0"/>
              <a:t> Events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onmousedown</a:t>
            </a:r>
            <a:r>
              <a:rPr lang="en-US" dirty="0" smtClean="0"/>
              <a:t>, </a:t>
            </a:r>
            <a:r>
              <a:rPr lang="en-US" dirty="0" err="1" smtClean="0"/>
              <a:t>onmouseup</a:t>
            </a:r>
            <a:r>
              <a:rPr lang="en-US" dirty="0" smtClean="0"/>
              <a:t>, and </a:t>
            </a:r>
            <a:r>
              <a:rPr lang="en-US" dirty="0" err="1" smtClean="0"/>
              <a:t>onclick</a:t>
            </a:r>
            <a:r>
              <a:rPr lang="en-US" dirty="0" smtClean="0"/>
              <a:t> events are all parts of a mouse-click. 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 smtClean="0"/>
              <a:t>when a </a:t>
            </a:r>
            <a:r>
              <a:rPr lang="en-US" b="1" dirty="0" smtClean="0"/>
              <a:t>mouse-button is clic</a:t>
            </a:r>
            <a:r>
              <a:rPr lang="en-US" dirty="0" smtClean="0"/>
              <a:t>ked, the </a:t>
            </a:r>
            <a:r>
              <a:rPr lang="en-US" b="1" dirty="0" err="1" smtClean="0"/>
              <a:t>onmousedown</a:t>
            </a:r>
            <a:r>
              <a:rPr lang="en-US" dirty="0" smtClean="0"/>
              <a:t> event is triggered, then, when the </a:t>
            </a:r>
            <a:r>
              <a:rPr lang="en-US" b="1" dirty="0" smtClean="0"/>
              <a:t>mouse-button is released</a:t>
            </a:r>
            <a:r>
              <a:rPr lang="en-US" dirty="0" smtClean="0"/>
              <a:t>, the </a:t>
            </a:r>
            <a:r>
              <a:rPr lang="en-US" b="1" dirty="0" err="1" smtClean="0"/>
              <a:t>onmouseup</a:t>
            </a:r>
            <a:r>
              <a:rPr lang="en-US" dirty="0" smtClean="0"/>
              <a:t> event is triggered, finally, when the </a:t>
            </a:r>
            <a:r>
              <a:rPr lang="en-US" b="1" dirty="0" smtClean="0"/>
              <a:t>mouse-click is completed</a:t>
            </a:r>
            <a:r>
              <a:rPr lang="en-US" dirty="0" smtClean="0"/>
              <a:t>, the </a:t>
            </a:r>
            <a:r>
              <a:rPr lang="en-US" b="1" dirty="0" err="1" smtClean="0"/>
              <a:t>onclick</a:t>
            </a:r>
            <a:r>
              <a:rPr lang="en-US" dirty="0" smtClean="0"/>
              <a:t> event is triggered.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addEventListener</a:t>
            </a:r>
            <a:r>
              <a:rPr lang="en-US" dirty="0" smtClean="0"/>
              <a:t>() method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857232"/>
            <a:ext cx="8643998" cy="57150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 </a:t>
            </a:r>
            <a:r>
              <a:rPr lang="en-US" dirty="0" err="1" smtClean="0"/>
              <a:t>addEventListener</a:t>
            </a:r>
            <a:r>
              <a:rPr lang="en-US" dirty="0" smtClean="0"/>
              <a:t>() method attaches an event handler to the specified element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 </a:t>
            </a:r>
            <a:r>
              <a:rPr lang="en-US" dirty="0" err="1" smtClean="0"/>
              <a:t>addEventListener</a:t>
            </a:r>
            <a:r>
              <a:rPr lang="en-US" dirty="0" smtClean="0"/>
              <a:t>() method attaches an event handler to an element without overwriting existing event handlers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can add many event handlers to one element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You can add many event handlers of the same type to one element, </a:t>
            </a:r>
            <a:r>
              <a:rPr lang="en-US" dirty="0" err="1" smtClean="0"/>
              <a:t>i.e</a:t>
            </a:r>
            <a:r>
              <a:rPr lang="en-US" dirty="0" smtClean="0"/>
              <a:t> two "click" events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can add event listeners to any DOM object not only HTML elements. </a:t>
            </a:r>
            <a:r>
              <a:rPr lang="en-US" dirty="0" err="1" smtClean="0"/>
              <a:t>i.e</a:t>
            </a:r>
            <a:r>
              <a:rPr lang="en-US" dirty="0" smtClean="0"/>
              <a:t> the window object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 </a:t>
            </a:r>
            <a:r>
              <a:rPr lang="en-US" dirty="0" err="1" smtClean="0"/>
              <a:t>addEventListener</a:t>
            </a:r>
            <a:r>
              <a:rPr lang="en-US" dirty="0" smtClean="0"/>
              <a:t>() method makes it easier to control how the event reacts to bubbling.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When using the </a:t>
            </a:r>
            <a:r>
              <a:rPr lang="en-US" dirty="0" err="1" smtClean="0"/>
              <a:t>addEventListener</a:t>
            </a:r>
            <a:r>
              <a:rPr lang="en-US" dirty="0" smtClean="0"/>
              <a:t>() method, the JavaScript is separated from the HTML markup, for better readability and allows you to add event listeners even when you do not control the HTML markup.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can easily remove an event listener by using the </a:t>
            </a:r>
            <a:r>
              <a:rPr lang="en-US" dirty="0" err="1" smtClean="0"/>
              <a:t>removeEventListener</a:t>
            </a:r>
            <a:r>
              <a:rPr lang="en-US" dirty="0" smtClean="0"/>
              <a:t>() method.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 smtClean="0"/>
              <a:t>Syntax</a:t>
            </a:r>
          </a:p>
          <a:p>
            <a:pPr>
              <a:buNone/>
            </a:pP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</a:t>
            </a:r>
            <a:r>
              <a:rPr lang="en-US" i="1" dirty="0" smtClean="0"/>
              <a:t>event</a:t>
            </a:r>
            <a:r>
              <a:rPr lang="en-US" i="1" dirty="0" smtClean="0"/>
              <a:t>, function, </a:t>
            </a:r>
            <a:r>
              <a:rPr lang="en-US" i="1" dirty="0" err="1" smtClean="0"/>
              <a:t>useCapture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Add an Event Handler to an Element</a:t>
            </a:r>
          </a:p>
          <a:p>
            <a:pPr>
              <a:buNone/>
            </a:pP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("click", </a:t>
            </a:r>
            <a:r>
              <a:rPr lang="en-US" dirty="0" err="1" smtClean="0"/>
              <a:t>myFunction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function </a:t>
            </a:r>
            <a:r>
              <a:rPr lang="en-US" dirty="0" err="1" smtClean="0"/>
              <a:t>myFunction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  alert ("Hello World!");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8791115" cy="381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5429264"/>
            <a:ext cx="892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https://www.youtube.com/watch?v=4MsfBokJiSs&amp;list=PLsyeobzWxl7rrvgG7MLNIMSTzVCDZZcT4&amp;index=9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629624" cy="474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929198"/>
            <a:ext cx="51816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6029325"/>
            <a:ext cx="42481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Many Event Handlers to the Same Element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addEventListener</a:t>
            </a:r>
            <a:r>
              <a:rPr lang="en-US" dirty="0" smtClean="0"/>
              <a:t>() method allows you to add many events to the same element, without overwriting existing events: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082"/>
            <a:ext cx="7610475" cy="574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571612"/>
            <a:ext cx="4572032" cy="103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286124"/>
            <a:ext cx="41148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5072074"/>
            <a:ext cx="4133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can add events of different types to the same element: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("</a:t>
            </a:r>
            <a:r>
              <a:rPr lang="en-US" dirty="0" err="1" smtClean="0"/>
              <a:t>mouseover</a:t>
            </a:r>
            <a:r>
              <a:rPr lang="en-US" dirty="0" smtClean="0"/>
              <a:t>", </a:t>
            </a:r>
            <a:r>
              <a:rPr lang="en-US" dirty="0" err="1" smtClean="0"/>
              <a:t>myFunction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("click", </a:t>
            </a:r>
            <a:r>
              <a:rPr lang="en-US" dirty="0" err="1" smtClean="0"/>
              <a:t>mySecondFunction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("</a:t>
            </a:r>
            <a:r>
              <a:rPr lang="en-US" dirty="0" err="1" smtClean="0"/>
              <a:t>mouseout</a:t>
            </a:r>
            <a:r>
              <a:rPr lang="en-US" dirty="0" smtClean="0"/>
              <a:t>", </a:t>
            </a:r>
            <a:r>
              <a:rPr lang="en-US" dirty="0" err="1" smtClean="0"/>
              <a:t>myThirdFunction</a:t>
            </a:r>
            <a:r>
              <a:rPr lang="en-US" dirty="0" smtClean="0"/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Passing Parameters</a:t>
            </a:r>
          </a:p>
          <a:p>
            <a:r>
              <a:rPr lang="en-US" dirty="0" smtClean="0"/>
              <a:t>When passing parameter values, use an "anonymous function" that calls the specified function with the parameters:</a:t>
            </a:r>
          </a:p>
          <a:p>
            <a:pPr>
              <a:buNone/>
            </a:pP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 smtClean="0"/>
              <a:t>("click", function(){ </a:t>
            </a:r>
            <a:r>
              <a:rPr lang="en-US" dirty="0" err="1" smtClean="0"/>
              <a:t>myFunction</a:t>
            </a:r>
            <a:r>
              <a:rPr lang="en-US" dirty="0" smtClean="0"/>
              <a:t>(p1, p2); });</a:t>
            </a:r>
            <a:endParaRPr lang="en-US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14356"/>
            <a:ext cx="8215370" cy="571504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sz="4000" dirty="0" smtClean="0"/>
              <a:t>Event Bubbling or Event Capturing?</a:t>
            </a:r>
          </a:p>
          <a:p>
            <a:r>
              <a:rPr lang="en-US" sz="4000" dirty="0" smtClean="0"/>
              <a:t>There are two ways of event propagation in the HTML DOM, bubbling and capturing</a:t>
            </a:r>
            <a:r>
              <a:rPr lang="en-US" sz="4000" dirty="0" smtClean="0"/>
              <a:t>.</a:t>
            </a:r>
          </a:p>
          <a:p>
            <a:endParaRPr lang="en-US" sz="4000" dirty="0" smtClean="0"/>
          </a:p>
          <a:p>
            <a:r>
              <a:rPr lang="en-US" sz="4000" dirty="0" smtClean="0"/>
              <a:t>Event propagation is a way of defining the element order when an event occurs. If you have a &lt;p&gt; element inside a &lt;div&gt; element, and the user clicks on the &lt;p&gt; element, which element's "click" event should be handled first</a:t>
            </a:r>
            <a:r>
              <a:rPr lang="en-US" sz="4000" dirty="0" smtClean="0"/>
              <a:t>?</a:t>
            </a:r>
          </a:p>
          <a:p>
            <a:endParaRPr lang="en-US" sz="4000" dirty="0" smtClean="0"/>
          </a:p>
          <a:p>
            <a:r>
              <a:rPr lang="en-US" sz="4000" dirty="0" smtClean="0"/>
              <a:t>In </a:t>
            </a:r>
            <a:r>
              <a:rPr lang="en-US" sz="4000" i="1" dirty="0" smtClean="0"/>
              <a:t>bubbling </a:t>
            </a:r>
            <a:r>
              <a:rPr lang="en-US" sz="4000" dirty="0" smtClean="0"/>
              <a:t>the inner most element's event is handled first and then the outer: the &lt;p&gt; element's click event is handled first, then the &lt;div&gt; element's click event.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 </a:t>
            </a:r>
            <a:r>
              <a:rPr lang="en-US" i="1" dirty="0" smtClean="0"/>
              <a:t>capturing </a:t>
            </a:r>
            <a:r>
              <a:rPr lang="en-US" dirty="0" smtClean="0"/>
              <a:t>the outer most element's event is handled first and then the inner: the &lt;div&gt; element's click event will be handled first, then the &lt;p&gt; element's click event.</a:t>
            </a:r>
          </a:p>
          <a:p>
            <a:r>
              <a:rPr lang="en-US" dirty="0" smtClean="0"/>
              <a:t>With the </a:t>
            </a:r>
            <a:r>
              <a:rPr lang="en-US" dirty="0" err="1" smtClean="0"/>
              <a:t>addEventListener</a:t>
            </a:r>
            <a:r>
              <a:rPr lang="en-US" dirty="0" smtClean="0"/>
              <a:t>() method you can specify the propagation type by using the "</a:t>
            </a:r>
            <a:r>
              <a:rPr lang="en-US" dirty="0" err="1" smtClean="0"/>
              <a:t>useCapture</a:t>
            </a:r>
            <a:r>
              <a:rPr lang="en-US" dirty="0" smtClean="0"/>
              <a:t>" parameter:</a:t>
            </a:r>
          </a:p>
          <a:p>
            <a:r>
              <a:rPr lang="en-US" dirty="0" err="1" smtClean="0"/>
              <a:t>addEventListener</a:t>
            </a:r>
            <a:r>
              <a:rPr lang="en-US" dirty="0" smtClean="0"/>
              <a:t>(</a:t>
            </a:r>
            <a:r>
              <a:rPr lang="en-US" i="1" dirty="0" smtClean="0"/>
              <a:t>event</a:t>
            </a:r>
            <a:r>
              <a:rPr lang="en-US" dirty="0" smtClean="0"/>
              <a:t>, </a:t>
            </a:r>
            <a:r>
              <a:rPr lang="en-US" i="1" dirty="0" smtClean="0"/>
              <a:t>function</a:t>
            </a:r>
            <a:r>
              <a:rPr lang="en-US" dirty="0" smtClean="0"/>
              <a:t>, </a:t>
            </a:r>
            <a:r>
              <a:rPr lang="en-US" i="1" dirty="0" err="1" smtClean="0"/>
              <a:t>useCapture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The default value is false, which will use the bubbling propagation, when the value is set to true, the event uses the capturing propagation.</a:t>
            </a:r>
            <a:endParaRPr lang="en-US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err="1" smtClean="0"/>
              <a:t>removeEventListener</a:t>
            </a:r>
            <a:r>
              <a:rPr lang="en-US" dirty="0" smtClean="0"/>
              <a:t>() method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removeEventListener</a:t>
            </a:r>
            <a:r>
              <a:rPr lang="en-US" dirty="0" smtClean="0"/>
              <a:t>() method removes event handlers that have been attached with the </a:t>
            </a:r>
            <a:r>
              <a:rPr lang="en-US" dirty="0" err="1" smtClean="0"/>
              <a:t>addEventListener</a:t>
            </a:r>
            <a:r>
              <a:rPr lang="en-US" dirty="0" smtClean="0"/>
              <a:t>() method: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element</a:t>
            </a:r>
            <a:r>
              <a:rPr lang="en-US" dirty="0" err="1" smtClean="0"/>
              <a:t>.removeEventListener</a:t>
            </a:r>
            <a:r>
              <a:rPr lang="en-US" dirty="0" smtClean="0"/>
              <a:t>("</a:t>
            </a:r>
            <a:r>
              <a:rPr lang="en-US" dirty="0" err="1" smtClean="0"/>
              <a:t>mousemove</a:t>
            </a:r>
            <a:r>
              <a:rPr lang="en-US" dirty="0" smtClean="0"/>
              <a:t>", </a:t>
            </a:r>
            <a:r>
              <a:rPr lang="en-US" dirty="0" err="1" smtClean="0"/>
              <a:t>myFunction</a:t>
            </a:r>
            <a:r>
              <a:rPr lang="en-US" dirty="0" smtClean="0"/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7205019" cy="336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8160638" cy="252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8996491" cy="28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14356"/>
            <a:ext cx="9001156" cy="14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71678"/>
            <a:ext cx="914400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00042"/>
            <a:ext cx="8494265" cy="105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9724"/>
            <a:ext cx="8715403" cy="49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00042"/>
            <a:ext cx="9144000" cy="17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185988"/>
            <a:ext cx="7929617" cy="395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Form Validation</a:t>
            </a:r>
          </a:p>
          <a:p>
            <a:r>
              <a:rPr lang="en-US" dirty="0" smtClean="0"/>
              <a:t>HTML form validation can be done by JavaScript.</a:t>
            </a:r>
          </a:p>
          <a:p>
            <a:r>
              <a:rPr lang="en-US" dirty="0" smtClean="0"/>
              <a:t>If a form field (</a:t>
            </a:r>
            <a:r>
              <a:rPr lang="en-US" dirty="0" err="1" smtClean="0"/>
              <a:t>fname</a:t>
            </a:r>
            <a:r>
              <a:rPr lang="en-US" dirty="0" smtClean="0"/>
              <a:t>) is empty, this function alerts a message, and returns false, to prevent the form from being submitted: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function </a:t>
            </a:r>
            <a:r>
              <a:rPr lang="en-US" dirty="0" err="1" smtClean="0"/>
              <a:t>validateForm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  let x = </a:t>
            </a:r>
            <a:r>
              <a:rPr lang="en-US" dirty="0" err="1" smtClean="0"/>
              <a:t>document.forms</a:t>
            </a:r>
            <a:r>
              <a:rPr lang="en-US" dirty="0" smtClean="0"/>
              <a:t>["</a:t>
            </a:r>
            <a:r>
              <a:rPr lang="en-US" dirty="0" err="1" smtClean="0"/>
              <a:t>myForm</a:t>
            </a:r>
            <a:r>
              <a:rPr lang="en-US" dirty="0" smtClean="0"/>
              <a:t>"]["</a:t>
            </a:r>
            <a:r>
              <a:rPr lang="en-US" dirty="0" err="1" smtClean="0"/>
              <a:t>fname</a:t>
            </a:r>
            <a:r>
              <a:rPr lang="en-US" dirty="0" smtClean="0"/>
              <a:t>"].value;</a:t>
            </a:r>
            <a:br>
              <a:rPr lang="en-US" dirty="0" smtClean="0"/>
            </a:br>
            <a:r>
              <a:rPr lang="en-US" dirty="0" smtClean="0"/>
              <a:t>  if (x == "") {</a:t>
            </a:r>
            <a:br>
              <a:rPr lang="en-US" dirty="0" smtClean="0"/>
            </a:br>
            <a:r>
              <a:rPr lang="en-US" dirty="0" smtClean="0"/>
              <a:t>    alert("Name must be filled out");</a:t>
            </a:r>
            <a:br>
              <a:rPr lang="en-US" dirty="0" smtClean="0"/>
            </a:br>
            <a:r>
              <a:rPr lang="en-US" dirty="0" smtClean="0"/>
              <a:t>    return false;</a:t>
            </a:r>
            <a:br>
              <a:rPr lang="en-US" dirty="0" smtClean="0"/>
            </a:br>
            <a:r>
              <a:rPr lang="en-US" dirty="0" smtClean="0"/>
              <a:t>  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https://www.w3schools.com/js/tryit.asp?filename=tryjs_validation_js</a:t>
            </a:r>
            <a:endParaRPr lang="en-US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93855"/>
            <a:ext cx="7181850" cy="656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928802"/>
            <a:ext cx="25717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4214818"/>
            <a:ext cx="27051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52"/>
            <a:ext cx="8286808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8796440" cy="24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7410261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3050"/>
            <a:ext cx="8751571" cy="24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57694"/>
            <a:ext cx="914400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85828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JAVA Script: Client Side Scripting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57430"/>
            <a:ext cx="9144000" cy="153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858280" cy="25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885828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867240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6230"/>
            <a:ext cx="8572560" cy="632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Figure </a:t>
            </a:r>
            <a:r>
              <a:rPr lang="en-IN" dirty="0" smtClean="0"/>
              <a:t> </a:t>
            </a:r>
            <a:r>
              <a:rPr lang="en-IN" dirty="0"/>
              <a:t>illustrates how the </a:t>
            </a:r>
            <a:r>
              <a:rPr lang="en-IN" dirty="0" smtClean="0"/>
              <a:t>interaction shown </a:t>
            </a:r>
            <a:r>
              <a:rPr lang="en-IN" dirty="0"/>
              <a:t>in Figure </a:t>
            </a:r>
            <a:r>
              <a:rPr lang="en-IN" dirty="0" smtClean="0"/>
              <a:t>normal flow  </a:t>
            </a:r>
            <a:r>
              <a:rPr lang="en-IN" dirty="0"/>
              <a:t>would differ in an AJAX-enhanced web page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2488"/>
            <a:ext cx="8715404" cy="5791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643278"/>
            <a:ext cx="8358246" cy="535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661" y="857232"/>
            <a:ext cx="8716339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92971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&lt;!DOCTYPE html&gt;</a:t>
            </a:r>
          </a:p>
          <a:p>
            <a:r>
              <a:rPr lang="en-IN" sz="2000" b="1" dirty="0" smtClean="0"/>
              <a:t>&lt;html&gt;</a:t>
            </a:r>
          </a:p>
          <a:p>
            <a:r>
              <a:rPr lang="en-IN" sz="2000" b="1" dirty="0" smtClean="0"/>
              <a:t>&lt;body&gt;</a:t>
            </a:r>
          </a:p>
          <a:p>
            <a:r>
              <a:rPr lang="en-IN" sz="2000" b="1" dirty="0" smtClean="0"/>
              <a:t>&lt;div id="demo"&gt;</a:t>
            </a:r>
          </a:p>
          <a:p>
            <a:r>
              <a:rPr lang="en-IN" sz="2000" b="1" dirty="0" smtClean="0"/>
              <a:t>&lt;h1&gt;The </a:t>
            </a:r>
            <a:r>
              <a:rPr lang="en-IN" sz="2000" b="1" dirty="0" err="1" smtClean="0"/>
              <a:t>XMLHttpRequest</a:t>
            </a:r>
            <a:r>
              <a:rPr lang="en-IN" sz="2000" b="1" dirty="0" smtClean="0"/>
              <a:t> Object&lt;/h1&gt;</a:t>
            </a:r>
          </a:p>
          <a:p>
            <a:r>
              <a:rPr lang="en-IN" sz="2000" b="1" dirty="0" smtClean="0"/>
              <a:t>&lt;button type="button" </a:t>
            </a:r>
            <a:r>
              <a:rPr lang="en-IN" sz="2000" b="1" dirty="0" err="1" smtClean="0"/>
              <a:t>onclick</a:t>
            </a:r>
            <a:r>
              <a:rPr lang="en-IN" sz="2000" b="1" dirty="0" smtClean="0"/>
              <a:t>="</a:t>
            </a:r>
            <a:r>
              <a:rPr lang="en-IN" sz="2000" b="1" dirty="0" err="1" smtClean="0"/>
              <a:t>loadDoc</a:t>
            </a:r>
            <a:r>
              <a:rPr lang="en-IN" sz="2000" b="1" dirty="0" smtClean="0"/>
              <a:t>()"&gt;Change Content&lt;/button&gt;</a:t>
            </a:r>
          </a:p>
          <a:p>
            <a:r>
              <a:rPr lang="en-IN" sz="2000" b="1" dirty="0" smtClean="0"/>
              <a:t>&lt;/div&gt;</a:t>
            </a:r>
          </a:p>
          <a:p>
            <a:r>
              <a:rPr lang="en-IN" sz="2000" b="1" dirty="0" smtClean="0"/>
              <a:t>&lt;script&gt;</a:t>
            </a:r>
          </a:p>
          <a:p>
            <a:r>
              <a:rPr lang="en-IN" sz="2000" b="1" dirty="0" smtClean="0"/>
              <a:t>function </a:t>
            </a:r>
            <a:r>
              <a:rPr lang="en-IN" sz="2000" b="1" dirty="0" err="1" smtClean="0"/>
              <a:t>loadDoc</a:t>
            </a:r>
            <a:r>
              <a:rPr lang="en-IN" sz="2000" b="1" dirty="0" smtClean="0"/>
              <a:t>() {</a:t>
            </a:r>
          </a:p>
          <a:p>
            <a:r>
              <a:rPr lang="en-IN" sz="2000" b="1" dirty="0" smtClean="0"/>
              <a:t>  </a:t>
            </a:r>
            <a:r>
              <a:rPr lang="en-IN" sz="2000" b="1" dirty="0" err="1" smtClean="0"/>
              <a:t>var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xhttp</a:t>
            </a:r>
            <a:r>
              <a:rPr lang="en-IN" sz="2000" b="1" dirty="0" smtClean="0"/>
              <a:t> = new </a:t>
            </a:r>
            <a:r>
              <a:rPr lang="en-IN" sz="2000" b="1" dirty="0" err="1" smtClean="0"/>
              <a:t>XMLHttpRequest</a:t>
            </a:r>
            <a:r>
              <a:rPr lang="en-IN" sz="2000" b="1" dirty="0" smtClean="0"/>
              <a:t>();</a:t>
            </a:r>
          </a:p>
          <a:p>
            <a:r>
              <a:rPr lang="en-IN" sz="2000" b="1" dirty="0" smtClean="0"/>
              <a:t>  </a:t>
            </a:r>
            <a:r>
              <a:rPr lang="en-IN" sz="2000" b="1" dirty="0" err="1" smtClean="0"/>
              <a:t>xhttp.onreadystatechange</a:t>
            </a:r>
            <a:r>
              <a:rPr lang="en-IN" sz="2000" b="1" dirty="0" smtClean="0"/>
              <a:t> = function() {</a:t>
            </a:r>
          </a:p>
          <a:p>
            <a:r>
              <a:rPr lang="en-IN" sz="2000" b="1" dirty="0" smtClean="0"/>
              <a:t>    if (</a:t>
            </a:r>
            <a:r>
              <a:rPr lang="en-IN" sz="2000" b="1" dirty="0" err="1" smtClean="0"/>
              <a:t>this.readyState</a:t>
            </a:r>
            <a:r>
              <a:rPr lang="en-IN" sz="2000" b="1" dirty="0" smtClean="0"/>
              <a:t> == 4 &amp;&amp; </a:t>
            </a:r>
            <a:r>
              <a:rPr lang="en-IN" sz="2000" b="1" dirty="0" err="1" smtClean="0"/>
              <a:t>this.status</a:t>
            </a:r>
            <a:r>
              <a:rPr lang="en-IN" sz="2000" b="1" dirty="0" smtClean="0"/>
              <a:t> == 200) {</a:t>
            </a:r>
          </a:p>
          <a:p>
            <a:r>
              <a:rPr lang="en-IN" sz="2000" b="1" dirty="0" smtClean="0"/>
              <a:t>      </a:t>
            </a:r>
            <a:r>
              <a:rPr lang="en-IN" sz="2000" b="1" dirty="0" err="1" smtClean="0"/>
              <a:t>document.getElementById</a:t>
            </a:r>
            <a:r>
              <a:rPr lang="en-IN" sz="2000" b="1" dirty="0" smtClean="0"/>
              <a:t>("demo").</a:t>
            </a:r>
            <a:r>
              <a:rPr lang="en-IN" sz="2000" b="1" dirty="0" err="1" smtClean="0"/>
              <a:t>innerHTML</a:t>
            </a:r>
            <a:r>
              <a:rPr lang="en-IN" sz="2000" b="1" dirty="0" smtClean="0"/>
              <a:t> =</a:t>
            </a:r>
          </a:p>
          <a:p>
            <a:r>
              <a:rPr lang="en-IN" sz="2000" b="1" dirty="0" smtClean="0"/>
              <a:t>      </a:t>
            </a:r>
            <a:r>
              <a:rPr lang="en-IN" sz="2000" b="1" dirty="0" err="1" smtClean="0"/>
              <a:t>this.responseText</a:t>
            </a:r>
            <a:r>
              <a:rPr lang="en-IN" sz="2000" b="1" dirty="0" smtClean="0"/>
              <a:t>;</a:t>
            </a:r>
          </a:p>
          <a:p>
            <a:r>
              <a:rPr lang="en-IN" sz="2000" b="1" dirty="0" smtClean="0"/>
              <a:t>    }</a:t>
            </a:r>
          </a:p>
          <a:p>
            <a:r>
              <a:rPr lang="en-IN" sz="2000" b="1" dirty="0" smtClean="0"/>
              <a:t>  };</a:t>
            </a:r>
          </a:p>
          <a:p>
            <a:r>
              <a:rPr lang="en-IN" sz="2000" b="1" dirty="0" smtClean="0"/>
              <a:t>  </a:t>
            </a:r>
            <a:r>
              <a:rPr lang="en-IN" sz="2000" b="1" dirty="0" err="1" smtClean="0"/>
              <a:t>xhttp.open</a:t>
            </a:r>
            <a:r>
              <a:rPr lang="en-IN" sz="2000" b="1" dirty="0" smtClean="0"/>
              <a:t>("GET", "ajax_info.txt", true);</a:t>
            </a:r>
          </a:p>
          <a:p>
            <a:r>
              <a:rPr lang="en-IN" sz="2000" b="1" dirty="0" smtClean="0"/>
              <a:t>  </a:t>
            </a:r>
            <a:r>
              <a:rPr lang="en-IN" sz="2000" b="1" dirty="0" err="1" smtClean="0"/>
              <a:t>xhttp.send</a:t>
            </a:r>
            <a:r>
              <a:rPr lang="en-IN" sz="2000" b="1" dirty="0" smtClean="0"/>
              <a:t>();</a:t>
            </a:r>
          </a:p>
          <a:p>
            <a:r>
              <a:rPr lang="en-IN" sz="2000" b="1" dirty="0" smtClean="0"/>
              <a:t>}</a:t>
            </a:r>
          </a:p>
          <a:p>
            <a:r>
              <a:rPr lang="en-IN" sz="2000" b="1" dirty="0" smtClean="0"/>
              <a:t>&lt;/script&gt;</a:t>
            </a:r>
          </a:p>
          <a:p>
            <a:r>
              <a:rPr lang="en-IN" sz="2000" b="1" dirty="0" smtClean="0"/>
              <a:t>&lt;/body&gt;</a:t>
            </a:r>
          </a:p>
          <a:p>
            <a:r>
              <a:rPr lang="en-IN" sz="2000" b="1" dirty="0" smtClean="0"/>
              <a:t>&lt;/html&gt;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1285860"/>
            <a:ext cx="87868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 smtClean="0"/>
              <a:t>The "ajax_info.txt" file used in the example above, is a simple text file and looks like this:</a:t>
            </a:r>
          </a:p>
          <a:p>
            <a:pPr algn="just"/>
            <a:endParaRPr lang="en-IN" sz="2800" dirty="0" smtClean="0"/>
          </a:p>
          <a:p>
            <a:r>
              <a:rPr lang="en-IN" sz="2800" b="1" dirty="0" smtClean="0"/>
              <a:t>&lt;h1&gt;AJAX&lt;/h1&gt;</a:t>
            </a:r>
            <a:br>
              <a:rPr lang="en-IN" sz="2800" b="1" dirty="0" smtClean="0"/>
            </a:br>
            <a:r>
              <a:rPr lang="en-IN" sz="2800" b="1" dirty="0" smtClean="0"/>
              <a:t>&lt;p&gt;AJAX is not a programming language.&lt;/p&gt;</a:t>
            </a:r>
            <a:br>
              <a:rPr lang="en-IN" sz="2800" b="1" dirty="0" smtClean="0"/>
            </a:br>
            <a:r>
              <a:rPr lang="en-IN" sz="2800" b="1" dirty="0" smtClean="0"/>
              <a:t>&lt;p&gt;AJAX is a technique for accessing web servers from a web page.&lt;/p&gt;</a:t>
            </a:r>
            <a:br>
              <a:rPr lang="en-IN" sz="2800" b="1" dirty="0" smtClean="0"/>
            </a:br>
            <a:r>
              <a:rPr lang="en-IN" sz="2800" b="1" dirty="0" smtClean="0"/>
              <a:t>&lt;p&gt;AJAX stands for Asynchronous JavaScript And XML.&lt;/p&gt;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00" y="500042"/>
            <a:ext cx="8906218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On click of Button O/p will be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714356"/>
            <a:ext cx="57150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500438"/>
            <a:ext cx="571504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144000" cy="18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 descr="undefin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500306"/>
            <a:ext cx="3701765" cy="40719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85828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84026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14356"/>
            <a:ext cx="7358114" cy="595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58280" cy="471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00570"/>
            <a:ext cx="864396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57298"/>
            <a:ext cx="885828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16293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9072626" cy="27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885828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Tab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240" y="500042"/>
            <a:ext cx="8399905" cy="6000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71472" y="1071546"/>
            <a:ext cx="85725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b="1" dirty="0" smtClean="0"/>
              <a:t>&lt;!DOCTYPE html &gt;</a:t>
            </a:r>
          </a:p>
          <a:p>
            <a:pPr algn="just"/>
            <a:r>
              <a:rPr lang="en-IN" sz="2800" b="1" dirty="0" smtClean="0"/>
              <a:t> &lt;html&gt; </a:t>
            </a:r>
          </a:p>
          <a:p>
            <a:pPr algn="just"/>
            <a:r>
              <a:rPr lang="en-IN" sz="2800" b="1" dirty="0" smtClean="0"/>
              <a:t>&lt;head&gt; </a:t>
            </a:r>
          </a:p>
          <a:p>
            <a:pPr algn="just"/>
            <a:r>
              <a:rPr lang="en-IN" sz="2800" b="1" dirty="0" smtClean="0"/>
              <a:t>&lt;h2&gt; This is a simple HTML file&lt;/h2&gt; &lt;script&gt; </a:t>
            </a:r>
          </a:p>
          <a:p>
            <a:pPr algn="just"/>
            <a:r>
              <a:rPr lang="en-IN" sz="2800" b="1" dirty="0" err="1" smtClean="0"/>
              <a:t>document.write</a:t>
            </a:r>
            <a:r>
              <a:rPr lang="en-IN" sz="2800" b="1" dirty="0" smtClean="0"/>
              <a:t>("Hi, This is an inline </a:t>
            </a:r>
            <a:r>
              <a:rPr lang="en-IN" sz="2800" b="1" dirty="0" err="1" smtClean="0"/>
              <a:t>Javascript</a:t>
            </a:r>
            <a:r>
              <a:rPr lang="en-IN" sz="2800" b="1" dirty="0" smtClean="0"/>
              <a:t> code written in between script tags");</a:t>
            </a:r>
          </a:p>
          <a:p>
            <a:pPr algn="just"/>
            <a:r>
              <a:rPr lang="en-IN" sz="2800" b="1" dirty="0" smtClean="0"/>
              <a:t> &lt;/script&gt; </a:t>
            </a:r>
          </a:p>
          <a:p>
            <a:pPr algn="just"/>
            <a:r>
              <a:rPr lang="en-IN" sz="2800" b="1" dirty="0" smtClean="0"/>
              <a:t>&lt;/head&gt; </a:t>
            </a:r>
          </a:p>
          <a:p>
            <a:pPr algn="just"/>
            <a:r>
              <a:rPr lang="en-IN" sz="2800" b="1" dirty="0" smtClean="0"/>
              <a:t>&lt;/html&gt;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57158" y="2071678"/>
            <a:ext cx="835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/>
              <a:t>Step 1</a:t>
            </a:r>
            <a:r>
              <a:rPr lang="en-IN" sz="2400" dirty="0" smtClean="0"/>
              <a:t> −In a simple html file, add a heading tag &lt;h2&gt; and display the heading of your choosing.</a:t>
            </a:r>
          </a:p>
          <a:p>
            <a:r>
              <a:rPr lang="en-IN" sz="2400" b="1" dirty="0" smtClean="0"/>
              <a:t>Step 2</a:t>
            </a:r>
            <a:r>
              <a:rPr lang="en-IN" sz="2400" dirty="0" smtClean="0"/>
              <a:t> −Add a script tag &lt;script&gt; below the heading tag.</a:t>
            </a:r>
          </a:p>
          <a:p>
            <a:r>
              <a:rPr lang="en-IN" sz="2400" b="1" dirty="0" smtClean="0"/>
              <a:t>Step 3</a:t>
            </a:r>
            <a:r>
              <a:rPr lang="en-IN" sz="2400" dirty="0" smtClean="0"/>
              <a:t> −In the script tag, print a text using </a:t>
            </a:r>
            <a:r>
              <a:rPr lang="en-IN" sz="2400" dirty="0" err="1" smtClean="0"/>
              <a:t>document.write</a:t>
            </a:r>
            <a:r>
              <a:rPr lang="en-IN" sz="2400" dirty="0" smtClean="0"/>
              <a:t>() function.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14282" y="428604"/>
            <a:ext cx="892971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&lt;!DOCTYPE html &gt; </a:t>
            </a:r>
          </a:p>
          <a:p>
            <a:r>
              <a:rPr lang="en-IN" sz="2800" b="1" dirty="0" smtClean="0"/>
              <a:t>&lt;html&gt; </a:t>
            </a:r>
          </a:p>
          <a:p>
            <a:r>
              <a:rPr lang="en-IN" sz="2800" b="1" dirty="0" smtClean="0"/>
              <a:t>&lt;head&gt; </a:t>
            </a:r>
          </a:p>
          <a:p>
            <a:r>
              <a:rPr lang="en-IN" sz="2800" b="1" dirty="0" smtClean="0"/>
              <a:t>&lt;h2&gt; This is a simple HTML file&lt;/h2&gt;</a:t>
            </a:r>
          </a:p>
          <a:p>
            <a:r>
              <a:rPr lang="en-IN" sz="2800" b="1" dirty="0" smtClean="0"/>
              <a:t> &lt;script&gt; </a:t>
            </a:r>
          </a:p>
          <a:p>
            <a:r>
              <a:rPr lang="en-IN" sz="2800" b="1" dirty="0" err="1" smtClean="0"/>
              <a:t>document.write</a:t>
            </a:r>
            <a:r>
              <a:rPr lang="en-IN" sz="2800" b="1" dirty="0" smtClean="0"/>
              <a:t>("An Inline </a:t>
            </a:r>
            <a:r>
              <a:rPr lang="en-IN" sz="2800" b="1" dirty="0" err="1" smtClean="0"/>
              <a:t>Javascript</a:t>
            </a:r>
            <a:r>
              <a:rPr lang="en-IN" sz="2800" b="1" dirty="0" smtClean="0"/>
              <a:t> code to display an array") </a:t>
            </a:r>
          </a:p>
          <a:p>
            <a:r>
              <a:rPr lang="en-IN" sz="2800" b="1" dirty="0" err="1" smtClean="0"/>
              <a:t>document.write</a:t>
            </a:r>
            <a:r>
              <a:rPr lang="en-IN" sz="2800" b="1" dirty="0" smtClean="0"/>
              <a:t>("&lt;</a:t>
            </a:r>
            <a:r>
              <a:rPr lang="en-IN" sz="2800" b="1" dirty="0" err="1" smtClean="0"/>
              <a:t>br</a:t>
            </a:r>
            <a:r>
              <a:rPr lang="en-IN" sz="2800" b="1" dirty="0" smtClean="0"/>
              <a:t>&gt;") </a:t>
            </a:r>
          </a:p>
          <a:p>
            <a:r>
              <a:rPr lang="en-IN" sz="2800" b="1" dirty="0" smtClean="0"/>
              <a:t>const </a:t>
            </a:r>
            <a:r>
              <a:rPr lang="en-IN" sz="2800" b="1" dirty="0" err="1" smtClean="0"/>
              <a:t>inputArray</a:t>
            </a:r>
            <a:r>
              <a:rPr lang="en-IN" sz="2800" b="1" dirty="0" smtClean="0"/>
              <a:t> = [3,4,5,6,7,8] </a:t>
            </a:r>
          </a:p>
          <a:p>
            <a:r>
              <a:rPr lang="en-IN" sz="2800" b="1" dirty="0" err="1" smtClean="0"/>
              <a:t>document.write</a:t>
            </a:r>
            <a:r>
              <a:rPr lang="en-IN" sz="2800" b="1" dirty="0" smtClean="0"/>
              <a:t>("The array is defined as :“, </a:t>
            </a:r>
            <a:r>
              <a:rPr lang="en-IN" sz="2800" b="1" dirty="0" err="1" smtClean="0"/>
              <a:t>inputArray</a:t>
            </a:r>
            <a:r>
              <a:rPr lang="en-IN" sz="2800" b="1" dirty="0" smtClean="0"/>
              <a:t>) </a:t>
            </a:r>
          </a:p>
          <a:p>
            <a:r>
              <a:rPr lang="en-IN" sz="2800" b="1" dirty="0" smtClean="0"/>
              <a:t>&lt;/script&gt;</a:t>
            </a:r>
          </a:p>
          <a:p>
            <a:r>
              <a:rPr lang="en-IN" sz="2800" b="1" dirty="0" smtClean="0"/>
              <a:t> &lt;/head&gt; </a:t>
            </a:r>
          </a:p>
          <a:p>
            <a:r>
              <a:rPr lang="en-IN" sz="2800" b="1" dirty="0" smtClean="0"/>
              <a:t>&lt;/html&gt;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571472" y="1071546"/>
            <a:ext cx="8215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Explanation</a:t>
            </a:r>
          </a:p>
          <a:p>
            <a:r>
              <a:rPr lang="en-IN" sz="2800" b="1" dirty="0" smtClean="0"/>
              <a:t>Step 1</a:t>
            </a:r>
            <a:r>
              <a:rPr lang="en-IN" sz="2800" dirty="0" smtClean="0"/>
              <a:t> −In a simple html file, add a heading tag &lt;h2&gt; and display the heading of your choosing.</a:t>
            </a:r>
          </a:p>
          <a:p>
            <a:r>
              <a:rPr lang="en-IN" sz="2800" b="1" dirty="0" smtClean="0"/>
              <a:t>Step 2</a:t>
            </a:r>
            <a:r>
              <a:rPr lang="en-IN" sz="2800" dirty="0" smtClean="0"/>
              <a:t> −Add a script tag &lt;script&gt; below the heading tag.</a:t>
            </a:r>
          </a:p>
          <a:p>
            <a:r>
              <a:rPr lang="en-IN" sz="2800" b="1" dirty="0" smtClean="0"/>
              <a:t>Step 3</a:t>
            </a:r>
            <a:r>
              <a:rPr lang="en-IN" sz="2800" dirty="0" smtClean="0"/>
              <a:t> −In the script tag, define an array namely </a:t>
            </a:r>
            <a:r>
              <a:rPr lang="en-IN" sz="2800" dirty="0" err="1" smtClean="0"/>
              <a:t>inputArray</a:t>
            </a:r>
            <a:r>
              <a:rPr lang="en-IN" sz="2800" dirty="0" smtClean="0"/>
              <a:t> and add numeric values to the array.</a:t>
            </a:r>
          </a:p>
          <a:p>
            <a:r>
              <a:rPr lang="en-IN" sz="2800" b="1" dirty="0" smtClean="0"/>
              <a:t>Step 4</a:t>
            </a:r>
            <a:r>
              <a:rPr lang="en-IN" sz="2800" dirty="0" smtClean="0"/>
              <a:t> −Print the array using </a:t>
            </a:r>
            <a:r>
              <a:rPr lang="en-IN" sz="2800" dirty="0" err="1" smtClean="0"/>
              <a:t>document.write</a:t>
            </a:r>
            <a:r>
              <a:rPr lang="en-IN" sz="2800" dirty="0" smtClean="0"/>
              <a:t>() function.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501122" cy="60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264318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https://www.tutorialspoint.com/How-to-include-inline-JavaScript-inside-an-HTML-page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44000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 descr="https://www.tutorialspoint.com/assets/questions/images/138886-151660128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785794"/>
            <a:ext cx="7358114" cy="54006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928670"/>
            <a:ext cx="850112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045260" cy="303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6710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429264"/>
            <a:ext cx="814393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902688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14554"/>
            <a:ext cx="9144000" cy="1866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00108"/>
            <a:ext cx="885828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857496"/>
            <a:ext cx="857256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914400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Synatx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885828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037131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214290"/>
            <a:ext cx="892971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Whitespace and Line Breaks</a:t>
            </a:r>
          </a:p>
          <a:p>
            <a:r>
              <a:rPr lang="en-IN" sz="2400" dirty="0" smtClean="0"/>
              <a:t>JavaScript ignores spaces, tabs, and newlines that appear in JavaScript programs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Semicolons are Optional</a:t>
            </a:r>
          </a:p>
          <a:p>
            <a:endParaRPr lang="en-IN" sz="20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0010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14282" y="1142984"/>
            <a:ext cx="86439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Case Sensitivity</a:t>
            </a:r>
          </a:p>
          <a:p>
            <a:r>
              <a:rPr lang="en-IN" sz="2400" dirty="0" smtClean="0"/>
              <a:t>JavaScript is a case-sensitive language. This means that the language keywords, variables, function names, and any other identifiers must always be typed with a consistent capitalization of letters.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8540893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8937281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8858279" cy="621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826860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857256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00174"/>
            <a:ext cx="914400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064270" cy="262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092" y="428604"/>
            <a:ext cx="8637188" cy="571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2298"/>
            <a:ext cx="8715404" cy="620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8643998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143644"/>
            <a:ext cx="8358246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Script in external 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572560" cy="447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00240"/>
            <a:ext cx="8621451" cy="227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8767403" cy="478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00042"/>
            <a:ext cx="892971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57158" y="1571612"/>
            <a:ext cx="8786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smtClean="0"/>
              <a:t>Note</a:t>
            </a:r>
            <a:r>
              <a:rPr lang="en-IN" sz="2400" dirty="0" smtClean="0"/>
              <a:t> − JavaScript does not make a distinction between integer values and floating-point values. All numbers in JavaScript are represented as floating-point values. JavaScript represents numbers using the 64-bit floating-point format defined by the IEEE 754 standard.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Variables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800" y="928670"/>
            <a:ext cx="9037200" cy="293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6"/>
            <a:ext cx="9144000" cy="29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16" y="500042"/>
            <a:ext cx="8821663" cy="578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8786842" cy="504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535922" cy="3748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714356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smtClean="0"/>
              <a:t>JavaScript Reserved Words</a:t>
            </a:r>
          </a:p>
          <a:p>
            <a:pPr algn="just"/>
            <a:r>
              <a:rPr lang="en-IN" sz="2400" dirty="0" smtClean="0"/>
              <a:t>A list of all the reserved words in JavaScript are given in the following table. They cannot be used as JavaScript variables, functions, methods, loop labels, or any object names.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090"/>
            <a:ext cx="8643965" cy="592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8312042" cy="168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42984"/>
            <a:ext cx="8364701" cy="347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51"/>
            <a:ext cx="8644168" cy="535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332037"/>
            <a:ext cx="82296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Vector based Animation Tools:</a:t>
            </a:r>
          </a:p>
          <a:p>
            <a:r>
              <a:rPr lang="en-US" dirty="0" err="1" smtClean="0"/>
              <a:t>OpenToonz</a:t>
            </a:r>
            <a:endParaRPr lang="en-US" dirty="0" smtClean="0"/>
          </a:p>
          <a:p>
            <a:r>
              <a:rPr lang="en-US" dirty="0" err="1" smtClean="0"/>
              <a:t>Synfig</a:t>
            </a:r>
            <a:r>
              <a:rPr lang="en-US" dirty="0" smtClean="0"/>
              <a:t> Studio</a:t>
            </a:r>
          </a:p>
          <a:p>
            <a:r>
              <a:rPr lang="en-US" dirty="0" smtClean="0"/>
              <a:t>Adobe Animate</a:t>
            </a:r>
          </a:p>
          <a:p>
            <a:r>
              <a:rPr lang="en-US" dirty="0" err="1" smtClean="0"/>
              <a:t>Krita</a:t>
            </a:r>
            <a:endParaRPr lang="en-US" dirty="0" smtClean="0"/>
          </a:p>
          <a:p>
            <a:r>
              <a:rPr lang="en-US" dirty="0" err="1" smtClean="0"/>
              <a:t>Moho</a:t>
            </a:r>
            <a:r>
              <a:rPr lang="en-US" dirty="0" smtClean="0"/>
              <a:t> Pro</a:t>
            </a: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330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28604"/>
            <a:ext cx="6248429" cy="613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28604"/>
            <a:ext cx="6996143" cy="497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8386634" cy="329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7791485" cy="437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8947048" cy="181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94019"/>
            <a:ext cx="8572528" cy="227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1378" name="Picture 2" descr="https://www.devopsschool.com/blog/wp-content/uploads/2020/07/JavaScript-Bitwise-Operato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8943975" cy="48672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6953281" cy="611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8358246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85794"/>
            <a:ext cx="8143932" cy="544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71480"/>
            <a:ext cx="8643998" cy="462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286388"/>
            <a:ext cx="8501122" cy="134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0240"/>
            <a:ext cx="914400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8940155" cy="162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14620"/>
            <a:ext cx="9168204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39621"/>
            <a:ext cx="8215370" cy="557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18"/>
            <a:ext cx="8801473" cy="528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2"/>
            <a:ext cx="7272368" cy="514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8572560" cy="58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71"/>
            <a:ext cx="8929717" cy="604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303740" cy="360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8441228" cy="361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7832082" cy="301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8501122" cy="398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1382</Words>
  <Application>Microsoft Office PowerPoint</Application>
  <PresentationFormat>On-screen Show (4:3)</PresentationFormat>
  <Paragraphs>316</Paragraphs>
  <Slides>179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0" baseType="lpstr">
      <vt:lpstr>Office Theme</vt:lpstr>
      <vt:lpstr>UNIT 3 WT</vt:lpstr>
      <vt:lpstr>JAVA Script: Client Side Scripting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Synatx: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Java Script in external file</vt:lpstr>
      <vt:lpstr>Slide 68</vt:lpstr>
      <vt:lpstr>Slide 69</vt:lpstr>
      <vt:lpstr>Slide 70</vt:lpstr>
      <vt:lpstr>Javascript Variables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Arithmetic Operators</vt:lpstr>
      <vt:lpstr>Slide 80</vt:lpstr>
      <vt:lpstr>Slide 81</vt:lpstr>
      <vt:lpstr>Slide 82</vt:lpstr>
      <vt:lpstr>Comparison Operators</vt:lpstr>
      <vt:lpstr>Logical Operators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Loops</vt:lpstr>
      <vt:lpstr>Slide 95</vt:lpstr>
      <vt:lpstr>Slide 96</vt:lpstr>
      <vt:lpstr>Slide 97</vt:lpstr>
      <vt:lpstr>Slide 98</vt:lpstr>
      <vt:lpstr>Slide 99</vt:lpstr>
      <vt:lpstr>Calling a function</vt:lpstr>
      <vt:lpstr>Function Parameters</vt:lpstr>
      <vt:lpstr>Slide 102</vt:lpstr>
      <vt:lpstr>Slide 103</vt:lpstr>
      <vt:lpstr>Slide 104</vt:lpstr>
      <vt:lpstr>DOM</vt:lpstr>
      <vt:lpstr>W3C Definition of DOM</vt:lpstr>
      <vt:lpstr>Slide 107</vt:lpstr>
      <vt:lpstr>Slide 108</vt:lpstr>
      <vt:lpstr>Slide 109</vt:lpstr>
      <vt:lpstr>Slide 110</vt:lpstr>
      <vt:lpstr>Slide 111</vt:lpstr>
      <vt:lpstr>Object</vt:lpstr>
      <vt:lpstr>Object Methods </vt:lpstr>
      <vt:lpstr>Java Script Object Methods</vt:lpstr>
      <vt:lpstr>Slide 115</vt:lpstr>
      <vt:lpstr>Slide 116</vt:lpstr>
      <vt:lpstr>  JavaScript Arrays   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JavaScript Math Methods </vt:lpstr>
      <vt:lpstr>Slide 138</vt:lpstr>
      <vt:lpstr>Slide 139</vt:lpstr>
      <vt:lpstr>Slide 140</vt:lpstr>
      <vt:lpstr>Slide 141</vt:lpstr>
      <vt:lpstr>Slide 142</vt:lpstr>
      <vt:lpstr>Javascript Events</vt:lpstr>
      <vt:lpstr>  JavaScript HTML DOM Events   </vt:lpstr>
      <vt:lpstr>Slide 145</vt:lpstr>
      <vt:lpstr>   In this example, the content of the &lt;h2&gt; element is changed when a user clicks on it:  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The addEventListener() method  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Event Object</vt:lpstr>
      <vt:lpstr>Slide 171</vt:lpstr>
      <vt:lpstr>Slide 172</vt:lpstr>
      <vt:lpstr>Forms</vt:lpstr>
      <vt:lpstr>Slide 174</vt:lpstr>
      <vt:lpstr>Slide 175</vt:lpstr>
      <vt:lpstr>Slide 176</vt:lpstr>
      <vt:lpstr>Slide 177</vt:lpstr>
      <vt:lpstr>Slide 178</vt:lpstr>
      <vt:lpstr>Slide 179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Script: Client Side Scripting</dc:title>
  <dc:creator>Dell</dc:creator>
  <cp:lastModifiedBy>BTP</cp:lastModifiedBy>
  <cp:revision>137</cp:revision>
  <dcterms:created xsi:type="dcterms:W3CDTF">2023-05-19T16:47:52Z</dcterms:created>
  <dcterms:modified xsi:type="dcterms:W3CDTF">2023-06-08T06:25:27Z</dcterms:modified>
</cp:coreProperties>
</file>